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7"/>
  </p:handoutMasterIdLst>
  <p:sldIdLst>
    <p:sldId id="257" r:id="rId2"/>
    <p:sldId id="260" r:id="rId3"/>
    <p:sldId id="258" r:id="rId4"/>
    <p:sldId id="261" r:id="rId5"/>
    <p:sldId id="280" r:id="rId6"/>
    <p:sldId id="281" r:id="rId7"/>
    <p:sldId id="282" r:id="rId8"/>
    <p:sldId id="279" r:id="rId9"/>
    <p:sldId id="283" r:id="rId10"/>
    <p:sldId id="284" r:id="rId11"/>
    <p:sldId id="285" r:id="rId12"/>
    <p:sldId id="267" r:id="rId13"/>
    <p:sldId id="268" r:id="rId14"/>
    <p:sldId id="269" r:id="rId15"/>
    <p:sldId id="263" r:id="rId16"/>
    <p:sldId id="270" r:id="rId17"/>
    <p:sldId id="271" r:id="rId18"/>
    <p:sldId id="264" r:id="rId19"/>
    <p:sldId id="272" r:id="rId20"/>
    <p:sldId id="273" r:id="rId21"/>
    <p:sldId id="274" r:id="rId22"/>
    <p:sldId id="275" r:id="rId23"/>
    <p:sldId id="276" r:id="rId24"/>
    <p:sldId id="277" r:id="rId25"/>
    <p:sldId id="265" r:id="rId26"/>
  </p:sldIdLst>
  <p:sldSz cx="9144000" cy="6858000" type="screen4x3"/>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715" autoAdjust="0"/>
  </p:normalViewPr>
  <p:slideViewPr>
    <p:cSldViewPr>
      <p:cViewPr>
        <p:scale>
          <a:sx n="91" d="100"/>
          <a:sy n="91" d="100"/>
        </p:scale>
        <p:origin x="684" y="-4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58FBBF6D-C942-413D-8E75-7F7137762C78}" type="datetimeFigureOut">
              <a:rPr lang="fr-CH" smtClean="0"/>
              <a:t>22.02.2021</a:t>
            </a:fld>
            <a:endParaRPr lang="fr-CH"/>
          </a:p>
        </p:txBody>
      </p:sp>
      <p:sp>
        <p:nvSpPr>
          <p:cNvPr id="4" name="Espace réservé du pied de page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fr-CH"/>
          </a:p>
        </p:txBody>
      </p:sp>
      <p:sp>
        <p:nvSpPr>
          <p:cNvPr id="5" name="Espace réservé du numéro de diapositive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B8DBDF1F-A3F5-4677-BE4C-34306921A27B}" type="slidenum">
              <a:rPr lang="fr-CH" smtClean="0"/>
              <a:t>‹#›</a:t>
            </a:fld>
            <a:endParaRPr lang="fr-CH"/>
          </a:p>
        </p:txBody>
      </p:sp>
    </p:spTree>
    <p:extLst>
      <p:ext uri="{BB962C8B-B14F-4D97-AF65-F5344CB8AC3E}">
        <p14:creationId xmlns:p14="http://schemas.microsoft.com/office/powerpoint/2010/main" val="13366098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EDA33EA9-A07D-4819-A2A7-1BF8689C3A34}" type="datetime1">
              <a:rPr lang="de-DE" smtClean="0">
                <a:solidFill>
                  <a:prstClr val="black">
                    <a:tint val="75000"/>
                  </a:prstClr>
                </a:solidFill>
              </a:rPr>
              <a:pPr/>
              <a:t>22.02.2021</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189384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4C9459A-3CBE-4EAE-B50E-47BBFFF67F20}" type="datetime1">
              <a:rPr lang="de-DE" smtClean="0">
                <a:solidFill>
                  <a:prstClr val="black">
                    <a:tint val="75000"/>
                  </a:prstClr>
                </a:solidFill>
              </a:rPr>
              <a:pPr/>
              <a:t>22.02.2021</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4000691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0CB8BFE-232F-40F3-9471-6B7AA154B354}" type="datetime1">
              <a:rPr lang="de-DE" smtClean="0">
                <a:solidFill>
                  <a:prstClr val="black">
                    <a:tint val="75000"/>
                  </a:prstClr>
                </a:solidFill>
              </a:rPr>
              <a:pPr/>
              <a:t>22.02.2021</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3471225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74D4B98-4017-4DD7-A17B-2FF158FBAA09}" type="datetime1">
              <a:rPr lang="de-DE" smtClean="0">
                <a:solidFill>
                  <a:prstClr val="black">
                    <a:tint val="75000"/>
                  </a:prstClr>
                </a:solidFill>
              </a:rPr>
              <a:pPr/>
              <a:t>22.02.2021</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221314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579343D6-D44E-431F-B171-BA3DCADC57BD}" type="datetime1">
              <a:rPr lang="de-DE" smtClean="0">
                <a:solidFill>
                  <a:prstClr val="black">
                    <a:tint val="75000"/>
                  </a:prstClr>
                </a:solidFill>
              </a:rPr>
              <a:pPr/>
              <a:t>22.02.2021</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2478601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B0BF497A-F03E-455C-B5DB-D2BFA25CAAE9}" type="datetime1">
              <a:rPr lang="de-DE" smtClean="0">
                <a:solidFill>
                  <a:prstClr val="black">
                    <a:tint val="75000"/>
                  </a:prstClr>
                </a:solidFill>
              </a:rPr>
              <a:pPr/>
              <a:t>22.02.2021</a:t>
            </a:fld>
            <a:endParaRPr lang="de-DE">
              <a:solidFill>
                <a:prstClr val="black">
                  <a:tint val="75000"/>
                </a:prstClr>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p:txBody>
          <a:body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2229469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6410F021-D19A-4C27-9365-777E645403C6}" type="datetime1">
              <a:rPr lang="de-DE" smtClean="0">
                <a:solidFill>
                  <a:prstClr val="black">
                    <a:tint val="75000"/>
                  </a:prstClr>
                </a:solidFill>
              </a:rPr>
              <a:pPr/>
              <a:t>22.02.2021</a:t>
            </a:fld>
            <a:endParaRPr lang="de-DE">
              <a:solidFill>
                <a:prstClr val="black">
                  <a:tint val="75000"/>
                </a:prstClr>
              </a:solidFill>
            </a:endParaRPr>
          </a:p>
        </p:txBody>
      </p:sp>
      <p:sp>
        <p:nvSpPr>
          <p:cNvPr id="8" name="Fußzeilenplatzhalter 7"/>
          <p:cNvSpPr>
            <a:spLocks noGrp="1"/>
          </p:cNvSpPr>
          <p:nvPr>
            <p:ph type="ftr" sz="quarter" idx="11"/>
          </p:nvPr>
        </p:nvSpPr>
        <p:spPr/>
        <p:txBody>
          <a:bodyPr/>
          <a:lstStyle/>
          <a:p>
            <a:endParaRPr lang="de-DE">
              <a:solidFill>
                <a:prstClr val="black">
                  <a:tint val="75000"/>
                </a:prstClr>
              </a:solidFill>
            </a:endParaRPr>
          </a:p>
        </p:txBody>
      </p:sp>
      <p:sp>
        <p:nvSpPr>
          <p:cNvPr id="9" name="Foliennummernplatzhalter 8"/>
          <p:cNvSpPr>
            <a:spLocks noGrp="1"/>
          </p:cNvSpPr>
          <p:nvPr>
            <p:ph type="sldNum" sz="quarter" idx="12"/>
          </p:nvPr>
        </p:nvSpPr>
        <p:spPr/>
        <p:txBody>
          <a:body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3416416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8B2CF159-7365-4887-9BFF-BD28D918B6AC}" type="datetime1">
              <a:rPr lang="de-DE" smtClean="0">
                <a:solidFill>
                  <a:prstClr val="black">
                    <a:tint val="75000"/>
                  </a:prstClr>
                </a:solidFill>
              </a:rPr>
              <a:pPr/>
              <a:t>22.02.2021</a:t>
            </a:fld>
            <a:endParaRPr lang="de-DE">
              <a:solidFill>
                <a:prstClr val="black">
                  <a:tint val="75000"/>
                </a:prstClr>
              </a:solidFill>
            </a:endParaRPr>
          </a:p>
        </p:txBody>
      </p:sp>
      <p:sp>
        <p:nvSpPr>
          <p:cNvPr id="4" name="Fußzeilenplatzhalter 3"/>
          <p:cNvSpPr>
            <a:spLocks noGrp="1"/>
          </p:cNvSpPr>
          <p:nvPr>
            <p:ph type="ftr" sz="quarter" idx="11"/>
          </p:nvPr>
        </p:nvSpPr>
        <p:spPr/>
        <p:txBody>
          <a:bodyPr/>
          <a:lstStyle/>
          <a:p>
            <a:endParaRPr lang="de-DE">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4260594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AB0EE57-2FEB-4F0B-BB7C-1B743D241E6F}" type="datetime1">
              <a:rPr lang="de-DE" smtClean="0">
                <a:solidFill>
                  <a:prstClr val="black">
                    <a:tint val="75000"/>
                  </a:prstClr>
                </a:solidFill>
              </a:rPr>
              <a:pPr/>
              <a:t>22.02.2021</a:t>
            </a:fld>
            <a:endParaRPr lang="de-DE">
              <a:solidFill>
                <a:prstClr val="black">
                  <a:tint val="75000"/>
                </a:prstClr>
              </a:solidFill>
            </a:endParaRPr>
          </a:p>
        </p:txBody>
      </p:sp>
      <p:sp>
        <p:nvSpPr>
          <p:cNvPr id="3" name="Fußzeilenplatzhalter 2"/>
          <p:cNvSpPr>
            <a:spLocks noGrp="1"/>
          </p:cNvSpPr>
          <p:nvPr>
            <p:ph type="ftr" sz="quarter" idx="11"/>
          </p:nvPr>
        </p:nvSpPr>
        <p:spPr/>
        <p:txBody>
          <a:bodyPr/>
          <a:lstStyle/>
          <a:p>
            <a:endParaRPr lang="de-DE">
              <a:solidFill>
                <a:prstClr val="black">
                  <a:tint val="75000"/>
                </a:prstClr>
              </a:solidFill>
            </a:endParaRPr>
          </a:p>
        </p:txBody>
      </p:sp>
      <p:sp>
        <p:nvSpPr>
          <p:cNvPr id="4" name="Foliennummernplatzhalter 3"/>
          <p:cNvSpPr>
            <a:spLocks noGrp="1"/>
          </p:cNvSpPr>
          <p:nvPr>
            <p:ph type="sldNum" sz="quarter" idx="12"/>
          </p:nvPr>
        </p:nvSpPr>
        <p:spPr/>
        <p:txBody>
          <a:body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273123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56AF232F-4ACB-4775-81C4-E6058D72BC90}" type="datetime1">
              <a:rPr lang="de-DE" smtClean="0">
                <a:solidFill>
                  <a:prstClr val="black">
                    <a:tint val="75000"/>
                  </a:prstClr>
                </a:solidFill>
              </a:rPr>
              <a:pPr/>
              <a:t>22.02.2021</a:t>
            </a:fld>
            <a:endParaRPr lang="de-DE">
              <a:solidFill>
                <a:prstClr val="black">
                  <a:tint val="75000"/>
                </a:prstClr>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p:txBody>
          <a:body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4023655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16069D17-EC06-4B5C-915C-B9515E47D5D9}" type="datetime1">
              <a:rPr lang="de-DE" smtClean="0">
                <a:solidFill>
                  <a:prstClr val="black">
                    <a:tint val="75000"/>
                  </a:prstClr>
                </a:solidFill>
              </a:rPr>
              <a:pPr/>
              <a:t>22.02.2021</a:t>
            </a:fld>
            <a:endParaRPr lang="de-DE">
              <a:solidFill>
                <a:prstClr val="black">
                  <a:tint val="75000"/>
                </a:prstClr>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p:txBody>
          <a:body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1338490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D94F00-E61B-4672-9C95-DD703940699A}" type="datetime1">
              <a:rPr lang="de-DE" smtClean="0">
                <a:solidFill>
                  <a:prstClr val="black">
                    <a:tint val="75000"/>
                  </a:prstClr>
                </a:solidFill>
              </a:rPr>
              <a:pPr/>
              <a:t>22.02.2021</a:t>
            </a:fld>
            <a:endParaRPr lang="de-DE">
              <a:solidFill>
                <a:prstClr val="black">
                  <a:tint val="75000"/>
                </a:prstClr>
              </a:solidFill>
            </a:endParaRPr>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solidFill>
                <a:prstClr val="black">
                  <a:tint val="75000"/>
                </a:prstClr>
              </a:solidFill>
            </a:endParaRP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5935974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e-DE" sz="4000" dirty="0" smtClean="0">
                <a:solidFill>
                  <a:schemeClr val="tx2">
                    <a:lumMod val="60000"/>
                    <a:lumOff val="40000"/>
                  </a:schemeClr>
                </a:solidFill>
              </a:rPr>
              <a:t>IATJ 9th </a:t>
            </a:r>
            <a:r>
              <a:rPr lang="de-DE" sz="4000" dirty="0" err="1" smtClean="0">
                <a:solidFill>
                  <a:schemeClr val="tx2">
                    <a:lumMod val="60000"/>
                    <a:lumOff val="40000"/>
                  </a:schemeClr>
                </a:solidFill>
              </a:rPr>
              <a:t>Assembly</a:t>
            </a:r>
            <a:r>
              <a:rPr lang="de-DE" sz="4000" dirty="0" smtClean="0">
                <a:solidFill>
                  <a:schemeClr val="tx2">
                    <a:lumMod val="60000"/>
                    <a:lumOff val="40000"/>
                  </a:schemeClr>
                </a:solidFill>
              </a:rPr>
              <a:t> in Ottawa</a:t>
            </a:r>
            <a:r>
              <a:rPr lang="de-DE" sz="3600" dirty="0" smtClean="0">
                <a:solidFill>
                  <a:schemeClr val="tx2"/>
                </a:solidFill>
              </a:rPr>
              <a:t/>
            </a:r>
            <a:br>
              <a:rPr lang="de-DE" sz="3600" dirty="0" smtClean="0">
                <a:solidFill>
                  <a:schemeClr val="tx2"/>
                </a:solidFill>
              </a:rPr>
            </a:br>
            <a:r>
              <a:rPr lang="de-DE" sz="3600" dirty="0" smtClean="0">
                <a:solidFill>
                  <a:schemeClr val="tx2"/>
                </a:solidFill>
              </a:rPr>
              <a:t>Tax </a:t>
            </a:r>
            <a:r>
              <a:rPr lang="de-DE" sz="3600" dirty="0" err="1" smtClean="0">
                <a:solidFill>
                  <a:schemeClr val="tx2"/>
                </a:solidFill>
              </a:rPr>
              <a:t>Fraud</a:t>
            </a:r>
            <a:r>
              <a:rPr lang="de-DE" sz="3600" dirty="0" smtClean="0">
                <a:solidFill>
                  <a:schemeClr val="tx2"/>
                </a:solidFill>
              </a:rPr>
              <a:t> in VAT/GST</a:t>
            </a:r>
            <a:endParaRPr lang="de-DE" dirty="0">
              <a:solidFill>
                <a:schemeClr val="tx2"/>
              </a:solidFill>
            </a:endParaRPr>
          </a:p>
        </p:txBody>
      </p:sp>
      <p:sp>
        <p:nvSpPr>
          <p:cNvPr id="3" name="Untertitel 2"/>
          <p:cNvSpPr>
            <a:spLocks noGrp="1"/>
          </p:cNvSpPr>
          <p:nvPr>
            <p:ph type="subTitle" idx="1"/>
          </p:nvPr>
        </p:nvSpPr>
        <p:spPr/>
        <p:txBody>
          <a:bodyPr>
            <a:normAutofit/>
          </a:bodyPr>
          <a:lstStyle/>
          <a:p>
            <a:endParaRPr lang="de-DE" dirty="0" smtClean="0">
              <a:solidFill>
                <a:schemeClr val="accent1"/>
              </a:solidFill>
            </a:endParaRPr>
          </a:p>
          <a:p>
            <a:r>
              <a:rPr lang="de-DE" dirty="0" smtClean="0">
                <a:solidFill>
                  <a:schemeClr val="accent1"/>
                </a:solidFill>
              </a:rPr>
              <a:t>Annie </a:t>
            </a:r>
            <a:r>
              <a:rPr lang="de-DE" dirty="0" err="1" smtClean="0">
                <a:solidFill>
                  <a:schemeClr val="accent1"/>
                </a:solidFill>
              </a:rPr>
              <a:t>Rochat</a:t>
            </a:r>
            <a:r>
              <a:rPr lang="de-DE" dirty="0" smtClean="0">
                <a:solidFill>
                  <a:schemeClr val="accent1"/>
                </a:solidFill>
              </a:rPr>
              <a:t> </a:t>
            </a:r>
            <a:r>
              <a:rPr lang="de-DE" dirty="0" err="1" smtClean="0">
                <a:solidFill>
                  <a:schemeClr val="accent1"/>
                </a:solidFill>
              </a:rPr>
              <a:t>Pauchard</a:t>
            </a:r>
            <a:endParaRPr lang="de-DE" dirty="0" smtClean="0">
              <a:solidFill>
                <a:schemeClr val="accent1"/>
              </a:solidFill>
            </a:endParaRP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9912" y="590266"/>
            <a:ext cx="4644000" cy="925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liennummernplatzhalter 3"/>
          <p:cNvSpPr>
            <a:spLocks noGrp="1"/>
          </p:cNvSpPr>
          <p:nvPr>
            <p:ph type="sldNum" sz="quarter" idx="12"/>
          </p:nvPr>
        </p:nvSpPr>
        <p:spPr/>
        <p:txBody>
          <a:bodyPr/>
          <a:lstStyle/>
          <a:p>
            <a:fld id="{2E516079-CB82-41A5-85D1-14DFD15C0BC9}" type="slidenum">
              <a:rPr lang="de-DE" smtClean="0">
                <a:solidFill>
                  <a:prstClr val="black">
                    <a:tint val="75000"/>
                  </a:prstClr>
                </a:solidFill>
              </a:rPr>
              <a:pPr/>
              <a:t>1</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r>
              <a:rPr lang="de-DE" dirty="0" smtClean="0">
                <a:solidFill>
                  <a:prstClr val="black">
                    <a:tint val="75000"/>
                  </a:prstClr>
                </a:solidFill>
              </a:rPr>
              <a:t>VAT/GST-Case Law</a:t>
            </a:r>
            <a:endParaRPr lang="de-DE" dirty="0">
              <a:solidFill>
                <a:prstClr val="black">
                  <a:tint val="75000"/>
                </a:prstClr>
              </a:solidFill>
            </a:endParaRPr>
          </a:p>
        </p:txBody>
      </p:sp>
    </p:spTree>
    <p:extLst>
      <p:ext uri="{BB962C8B-B14F-4D97-AF65-F5344CB8AC3E}">
        <p14:creationId xmlns:p14="http://schemas.microsoft.com/office/powerpoint/2010/main" val="6942728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630238" indent="-630238"/>
            <a:r>
              <a:rPr lang="en-GB" sz="3200" dirty="0" smtClean="0">
                <a:solidFill>
                  <a:schemeClr val="tx2">
                    <a:lumMod val="60000"/>
                    <a:lumOff val="40000"/>
                  </a:schemeClr>
                </a:solidFill>
              </a:rPr>
              <a:t>aa) Tax avoidance in Switzerland in general (7)</a:t>
            </a:r>
            <a:endParaRPr lang="en-GB" sz="3200" dirty="0">
              <a:solidFill>
                <a:schemeClr val="tx2">
                  <a:lumMod val="60000"/>
                  <a:lumOff val="40000"/>
                </a:schemeClr>
              </a:solidFill>
            </a:endParaRPr>
          </a:p>
        </p:txBody>
      </p:sp>
      <p:sp>
        <p:nvSpPr>
          <p:cNvPr id="3" name="Inhaltsplatzhalter 2"/>
          <p:cNvSpPr>
            <a:spLocks noGrp="1"/>
          </p:cNvSpPr>
          <p:nvPr>
            <p:ph idx="1"/>
          </p:nvPr>
        </p:nvSpPr>
        <p:spPr/>
        <p:txBody>
          <a:bodyPr>
            <a:normAutofit lnSpcReduction="10000"/>
          </a:bodyPr>
          <a:lstStyle/>
          <a:p>
            <a:r>
              <a:rPr lang="en-US" sz="2600" dirty="0" smtClean="0">
                <a:solidFill>
                  <a:schemeClr val="tx2">
                    <a:lumMod val="60000"/>
                    <a:lumOff val="40000"/>
                  </a:schemeClr>
                </a:solidFill>
              </a:rPr>
              <a:t>VAT </a:t>
            </a:r>
            <a:r>
              <a:rPr lang="en-US" sz="2600" dirty="0">
                <a:solidFill>
                  <a:schemeClr val="tx2">
                    <a:lumMod val="60000"/>
                    <a:lumOff val="40000"/>
                  </a:schemeClr>
                </a:solidFill>
              </a:rPr>
              <a:t>cases</a:t>
            </a:r>
            <a:r>
              <a:rPr lang="en-US" sz="2600" dirty="0" smtClean="0">
                <a:solidFill>
                  <a:schemeClr val="tx2">
                    <a:lumMod val="60000"/>
                    <a:lumOff val="40000"/>
                  </a:schemeClr>
                </a:solidFill>
              </a:rPr>
              <a:t>:</a:t>
            </a:r>
          </a:p>
          <a:p>
            <a:pPr lvl="1"/>
            <a:r>
              <a:rPr lang="en-US" sz="2200" dirty="0">
                <a:solidFill>
                  <a:schemeClr val="tx2">
                    <a:lumMod val="60000"/>
                    <a:lumOff val="40000"/>
                  </a:schemeClr>
                </a:solidFill>
              </a:rPr>
              <a:t>holding an asset through a shell company to create the appearance of an entrepreneurial activity and recover input tax for </a:t>
            </a:r>
            <a:r>
              <a:rPr lang="en-US" sz="2200" dirty="0" smtClean="0">
                <a:solidFill>
                  <a:schemeClr val="tx2">
                    <a:lumMod val="60000"/>
                    <a:lumOff val="40000"/>
                  </a:schemeClr>
                </a:solidFill>
              </a:rPr>
              <a:t>private </a:t>
            </a:r>
            <a:r>
              <a:rPr lang="en-US" sz="2200" dirty="0">
                <a:solidFill>
                  <a:schemeClr val="tx2">
                    <a:lumMod val="60000"/>
                    <a:lumOff val="40000"/>
                  </a:schemeClr>
                </a:solidFill>
              </a:rPr>
              <a:t>activities (e.g. aircraft holding structures</a:t>
            </a:r>
            <a:r>
              <a:rPr lang="en-US" sz="2200" dirty="0" smtClean="0">
                <a:solidFill>
                  <a:schemeClr val="tx2">
                    <a:lumMod val="60000"/>
                    <a:lumOff val="40000"/>
                  </a:schemeClr>
                </a:solidFill>
              </a:rPr>
              <a:t>)</a:t>
            </a:r>
          </a:p>
          <a:p>
            <a:pPr lvl="1"/>
            <a:r>
              <a:rPr lang="en-US" sz="2200" dirty="0">
                <a:solidFill>
                  <a:schemeClr val="tx2">
                    <a:lumMod val="60000"/>
                    <a:lumOff val="40000"/>
                  </a:schemeClr>
                </a:solidFill>
              </a:rPr>
              <a:t>perimeter of liability: splitting </a:t>
            </a:r>
            <a:r>
              <a:rPr lang="en-US" sz="2200" dirty="0" smtClean="0">
                <a:solidFill>
                  <a:schemeClr val="tx2">
                    <a:lumMod val="60000"/>
                    <a:lumOff val="40000"/>
                  </a:schemeClr>
                </a:solidFill>
              </a:rPr>
              <a:t>a single economic </a:t>
            </a:r>
            <a:r>
              <a:rPr lang="en-US" sz="2200" dirty="0">
                <a:solidFill>
                  <a:schemeClr val="tx2">
                    <a:lumMod val="60000"/>
                    <a:lumOff val="40000"/>
                  </a:schemeClr>
                </a:solidFill>
              </a:rPr>
              <a:t>activity into two distinct </a:t>
            </a:r>
            <a:r>
              <a:rPr lang="en-US" sz="2200" dirty="0" smtClean="0">
                <a:solidFill>
                  <a:schemeClr val="tx2">
                    <a:lumMod val="60000"/>
                    <a:lumOff val="40000"/>
                  </a:schemeClr>
                </a:solidFill>
              </a:rPr>
              <a:t>entities to </a:t>
            </a:r>
            <a:r>
              <a:rPr lang="en-US" sz="2200" dirty="0">
                <a:solidFill>
                  <a:schemeClr val="tx2">
                    <a:lumMod val="60000"/>
                    <a:lumOff val="40000"/>
                  </a:schemeClr>
                </a:solidFill>
              </a:rPr>
              <a:t>avoid reaching the thresholds of liability to VAT (ex: a limited liability company held by a couple of natural persons carries out an activity in the field of consultancy; at the same time, one of the spouses provided services as a self-employed person in a field close to that of the company -&gt; consolidation of the turnover of the </a:t>
            </a:r>
            <a:r>
              <a:rPr lang="en-US" sz="2200" dirty="0" smtClean="0">
                <a:solidFill>
                  <a:schemeClr val="tx2">
                    <a:lumMod val="60000"/>
                    <a:lumOff val="40000"/>
                  </a:schemeClr>
                </a:solidFill>
              </a:rPr>
              <a:t>company and the spouse while </a:t>
            </a:r>
            <a:r>
              <a:rPr lang="en-US" sz="2200" dirty="0">
                <a:solidFill>
                  <a:schemeClr val="tx2">
                    <a:lumMod val="60000"/>
                    <a:lumOff val="40000"/>
                  </a:schemeClr>
                </a:solidFill>
              </a:rPr>
              <a:t>making abstraction of the legal forms chosen by the taxpayers)</a:t>
            </a:r>
            <a:endParaRPr lang="en-US" sz="2200" dirty="0" smtClean="0">
              <a:solidFill>
                <a:schemeClr val="tx2">
                  <a:lumMod val="60000"/>
                  <a:lumOff val="40000"/>
                </a:schemeClr>
              </a:solidFill>
            </a:endParaRPr>
          </a:p>
          <a:p>
            <a:pPr lvl="1"/>
            <a:endParaRPr lang="en-US" sz="2200" dirty="0">
              <a:solidFill>
                <a:schemeClr val="tx2">
                  <a:lumMod val="60000"/>
                  <a:lumOff val="40000"/>
                </a:schemeClr>
              </a:solidFill>
            </a:endParaRPr>
          </a:p>
        </p:txBody>
      </p:sp>
      <p:sp>
        <p:nvSpPr>
          <p:cNvPr id="4" name="Fußzeilenplatzhalter 3"/>
          <p:cNvSpPr>
            <a:spLocks noGrp="1"/>
          </p:cNvSpPr>
          <p:nvPr>
            <p:ph type="ftr" sz="quarter" idx="11"/>
          </p:nvPr>
        </p:nvSpPr>
        <p:spPr/>
        <p:txBody>
          <a:bodyPr/>
          <a:lstStyle/>
          <a:p>
            <a:pPr lvl="0"/>
            <a:r>
              <a:rPr lang="de-DE" sz="1400" dirty="0">
                <a:solidFill>
                  <a:prstClr val="black">
                    <a:tint val="75000"/>
                  </a:prstClr>
                </a:solidFill>
              </a:rPr>
              <a:t>VAT/GST-Case Law</a:t>
            </a: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10</a:t>
            </a:fld>
            <a:endParaRPr lang="de-DE">
              <a:solidFill>
                <a:prstClr val="black">
                  <a:tint val="75000"/>
                </a:prstClr>
              </a:solidFill>
            </a:endParaRPr>
          </a:p>
        </p:txBody>
      </p:sp>
    </p:spTree>
    <p:extLst>
      <p:ext uri="{BB962C8B-B14F-4D97-AF65-F5344CB8AC3E}">
        <p14:creationId xmlns:p14="http://schemas.microsoft.com/office/powerpoint/2010/main" val="2658192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630238" indent="-630238"/>
            <a:r>
              <a:rPr lang="en-GB" sz="3200" dirty="0" smtClean="0">
                <a:solidFill>
                  <a:schemeClr val="tx2">
                    <a:lumMod val="60000"/>
                    <a:lumOff val="40000"/>
                  </a:schemeClr>
                </a:solidFill>
              </a:rPr>
              <a:t>aa) Tax avoidance in Switzerland in general (8)</a:t>
            </a:r>
            <a:endParaRPr lang="en-GB" sz="3200" dirty="0">
              <a:solidFill>
                <a:schemeClr val="tx2">
                  <a:lumMod val="60000"/>
                  <a:lumOff val="40000"/>
                </a:schemeClr>
              </a:solidFill>
            </a:endParaRPr>
          </a:p>
        </p:txBody>
      </p:sp>
      <p:sp>
        <p:nvSpPr>
          <p:cNvPr id="3" name="Inhaltsplatzhalter 2"/>
          <p:cNvSpPr>
            <a:spLocks noGrp="1"/>
          </p:cNvSpPr>
          <p:nvPr>
            <p:ph idx="1"/>
          </p:nvPr>
        </p:nvSpPr>
        <p:spPr/>
        <p:txBody>
          <a:bodyPr>
            <a:normAutofit/>
          </a:bodyPr>
          <a:lstStyle/>
          <a:p>
            <a:r>
              <a:rPr lang="en-US" sz="2600" dirty="0">
                <a:solidFill>
                  <a:schemeClr val="tx2">
                    <a:lumMod val="60000"/>
                    <a:lumOff val="40000"/>
                  </a:schemeClr>
                </a:solidFill>
              </a:rPr>
              <a:t>Cases of tax avoidance do not in general constitute tax evasion or tax </a:t>
            </a:r>
            <a:r>
              <a:rPr lang="en-US" sz="2600" dirty="0" smtClean="0">
                <a:solidFill>
                  <a:schemeClr val="tx2">
                    <a:lumMod val="60000"/>
                    <a:lumOff val="40000"/>
                  </a:schemeClr>
                </a:solidFill>
              </a:rPr>
              <a:t>fraud</a:t>
            </a:r>
          </a:p>
          <a:p>
            <a:r>
              <a:rPr lang="en-US" sz="2600" dirty="0" smtClean="0">
                <a:solidFill>
                  <a:schemeClr val="tx2">
                    <a:lumMod val="60000"/>
                    <a:lumOff val="40000"/>
                  </a:schemeClr>
                </a:solidFill>
              </a:rPr>
              <a:t>Indeed</a:t>
            </a:r>
            <a:r>
              <a:rPr lang="en-US" sz="2600" dirty="0">
                <a:solidFill>
                  <a:schemeClr val="tx2">
                    <a:lumMod val="60000"/>
                    <a:lumOff val="40000"/>
                  </a:schemeClr>
                </a:solidFill>
              </a:rPr>
              <a:t>, one of the objective elements constituting the offence is the violation of a legal fiscal norm, and this element is generally missing in situations of tax </a:t>
            </a:r>
            <a:r>
              <a:rPr lang="en-US" sz="2600" dirty="0" smtClean="0">
                <a:solidFill>
                  <a:schemeClr val="tx2">
                    <a:lumMod val="60000"/>
                    <a:lumOff val="40000"/>
                  </a:schemeClr>
                </a:solidFill>
              </a:rPr>
              <a:t>avoidance where </a:t>
            </a:r>
            <a:r>
              <a:rPr lang="en-US" sz="2600" dirty="0">
                <a:solidFill>
                  <a:schemeClr val="tx2">
                    <a:lumMod val="60000"/>
                    <a:lumOff val="40000"/>
                  </a:schemeClr>
                </a:solidFill>
              </a:rPr>
              <a:t>the law has been precisely respected but it is the result of the application of the rules to the case in question which leads to a shocking situation</a:t>
            </a:r>
            <a:endParaRPr lang="en-US" sz="2200" dirty="0">
              <a:solidFill>
                <a:schemeClr val="tx2">
                  <a:lumMod val="60000"/>
                  <a:lumOff val="40000"/>
                </a:schemeClr>
              </a:solidFill>
            </a:endParaRPr>
          </a:p>
        </p:txBody>
      </p:sp>
      <p:sp>
        <p:nvSpPr>
          <p:cNvPr id="4" name="Fußzeilenplatzhalter 3"/>
          <p:cNvSpPr>
            <a:spLocks noGrp="1"/>
          </p:cNvSpPr>
          <p:nvPr>
            <p:ph type="ftr" sz="quarter" idx="11"/>
          </p:nvPr>
        </p:nvSpPr>
        <p:spPr/>
        <p:txBody>
          <a:bodyPr/>
          <a:lstStyle/>
          <a:p>
            <a:pPr lvl="0"/>
            <a:r>
              <a:rPr lang="de-DE" sz="1400" dirty="0">
                <a:solidFill>
                  <a:prstClr val="black">
                    <a:tint val="75000"/>
                  </a:prstClr>
                </a:solidFill>
              </a:rPr>
              <a:t>VAT/GST-Case Law</a:t>
            </a: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11</a:t>
            </a:fld>
            <a:endParaRPr lang="de-DE">
              <a:solidFill>
                <a:prstClr val="black">
                  <a:tint val="75000"/>
                </a:prstClr>
              </a:solidFill>
            </a:endParaRPr>
          </a:p>
        </p:txBody>
      </p:sp>
    </p:spTree>
    <p:extLst>
      <p:ext uri="{BB962C8B-B14F-4D97-AF65-F5344CB8AC3E}">
        <p14:creationId xmlns:p14="http://schemas.microsoft.com/office/powerpoint/2010/main" val="28156261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630238" indent="-630238"/>
            <a:r>
              <a:rPr lang="en-GB" sz="3200" dirty="0" smtClean="0">
                <a:solidFill>
                  <a:schemeClr val="tx2">
                    <a:lumMod val="60000"/>
                    <a:lumOff val="40000"/>
                  </a:schemeClr>
                </a:solidFill>
              </a:rPr>
              <a:t>bb) Some specific Swiss VAT rules to understand the case (1)</a:t>
            </a:r>
            <a:endParaRPr lang="en-GB" sz="3200" dirty="0">
              <a:solidFill>
                <a:schemeClr val="tx2">
                  <a:lumMod val="60000"/>
                  <a:lumOff val="40000"/>
                </a:schemeClr>
              </a:solidFill>
            </a:endParaRPr>
          </a:p>
        </p:txBody>
      </p:sp>
      <p:sp>
        <p:nvSpPr>
          <p:cNvPr id="3" name="Inhaltsplatzhalter 2"/>
          <p:cNvSpPr>
            <a:spLocks noGrp="1"/>
          </p:cNvSpPr>
          <p:nvPr>
            <p:ph idx="1"/>
          </p:nvPr>
        </p:nvSpPr>
        <p:spPr/>
        <p:txBody>
          <a:bodyPr>
            <a:normAutofit fontScale="92500" lnSpcReduction="20000"/>
          </a:bodyPr>
          <a:lstStyle/>
          <a:p>
            <a:r>
              <a:rPr lang="en-GB" sz="2800" dirty="0" smtClean="0">
                <a:solidFill>
                  <a:schemeClr val="tx2">
                    <a:lumMod val="60000"/>
                    <a:lumOff val="40000"/>
                  </a:schemeClr>
                </a:solidFill>
              </a:rPr>
              <a:t>In Switzerland, public authorities may be subject to VAT as long as they carry on an entrepreneurial/business activity (art. 12 Swiss </a:t>
            </a:r>
            <a:r>
              <a:rPr lang="en-GB" sz="2800" dirty="0" err="1" smtClean="0">
                <a:solidFill>
                  <a:schemeClr val="tx2">
                    <a:lumMod val="60000"/>
                    <a:lumOff val="40000"/>
                  </a:schemeClr>
                </a:solidFill>
              </a:rPr>
              <a:t>VATLaw</a:t>
            </a:r>
            <a:r>
              <a:rPr lang="en-GB" sz="2800" dirty="0" smtClean="0">
                <a:solidFill>
                  <a:schemeClr val="tx2">
                    <a:lumMod val="60000"/>
                    <a:lumOff val="40000"/>
                  </a:schemeClr>
                </a:solidFill>
              </a:rPr>
              <a:t>)</a:t>
            </a:r>
          </a:p>
          <a:p>
            <a:r>
              <a:rPr lang="en-GB" sz="2800" dirty="0" smtClean="0">
                <a:solidFill>
                  <a:schemeClr val="tx2">
                    <a:lumMod val="60000"/>
                    <a:lumOff val="40000"/>
                  </a:schemeClr>
                </a:solidFill>
              </a:rPr>
              <a:t>It is not the public authority (city, county or the Confederation) as such which is subject to VAT but its various autonomous agencies</a:t>
            </a:r>
          </a:p>
          <a:p>
            <a:r>
              <a:rPr lang="en-GB" sz="2800" dirty="0" smtClean="0">
                <a:solidFill>
                  <a:schemeClr val="tx2">
                    <a:lumMod val="60000"/>
                    <a:lumOff val="40000"/>
                  </a:schemeClr>
                </a:solidFill>
              </a:rPr>
              <a:t>The subdivision of a public authority into agencies is determined on the basis of financial accounting provided that this corresponds to the organisational and functional structure of the public authority</a:t>
            </a:r>
          </a:p>
          <a:p>
            <a:r>
              <a:rPr lang="en-GB" sz="2800" dirty="0" smtClean="0">
                <a:solidFill>
                  <a:schemeClr val="tx2">
                    <a:lumMod val="60000"/>
                    <a:lumOff val="40000"/>
                  </a:schemeClr>
                </a:solidFill>
              </a:rPr>
              <a:t>Examples of autonomous agencies: hospital, civil engineering, gardens, police, sports, schools, etc.</a:t>
            </a:r>
            <a:endParaRPr lang="en-GB" sz="2800" dirty="0">
              <a:solidFill>
                <a:schemeClr val="tx2">
                  <a:lumMod val="60000"/>
                  <a:lumOff val="40000"/>
                </a:schemeClr>
              </a:solidFill>
            </a:endParaRPr>
          </a:p>
        </p:txBody>
      </p:sp>
      <p:sp>
        <p:nvSpPr>
          <p:cNvPr id="4" name="Fußzeilenplatzhalter 3"/>
          <p:cNvSpPr>
            <a:spLocks noGrp="1"/>
          </p:cNvSpPr>
          <p:nvPr>
            <p:ph type="ftr" sz="quarter" idx="11"/>
          </p:nvPr>
        </p:nvSpPr>
        <p:spPr/>
        <p:txBody>
          <a:bodyPr/>
          <a:lstStyle/>
          <a:p>
            <a:pPr lvl="0"/>
            <a:r>
              <a:rPr lang="de-DE" sz="1400" dirty="0">
                <a:solidFill>
                  <a:prstClr val="black">
                    <a:tint val="75000"/>
                  </a:prstClr>
                </a:solidFill>
              </a:rPr>
              <a:t>VAT/GST-Case Law</a:t>
            </a:r>
          </a:p>
          <a:p>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12</a:t>
            </a:fld>
            <a:endParaRPr lang="de-DE">
              <a:solidFill>
                <a:prstClr val="black">
                  <a:tint val="75000"/>
                </a:prstClr>
              </a:solidFill>
            </a:endParaRPr>
          </a:p>
        </p:txBody>
      </p:sp>
    </p:spTree>
    <p:extLst>
      <p:ext uri="{BB962C8B-B14F-4D97-AF65-F5344CB8AC3E}">
        <p14:creationId xmlns:p14="http://schemas.microsoft.com/office/powerpoint/2010/main" val="9178330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630238" indent="-630238"/>
            <a:r>
              <a:rPr lang="en-GB" sz="3200" dirty="0" smtClean="0">
                <a:solidFill>
                  <a:schemeClr val="tx2">
                    <a:lumMod val="60000"/>
                    <a:lumOff val="40000"/>
                  </a:schemeClr>
                </a:solidFill>
              </a:rPr>
              <a:t>bb) Some specific Swiss VAT rules to understand the case (2)</a:t>
            </a:r>
            <a:endParaRPr lang="en-GB" sz="3200" dirty="0">
              <a:solidFill>
                <a:schemeClr val="tx2">
                  <a:lumMod val="60000"/>
                  <a:lumOff val="40000"/>
                </a:schemeClr>
              </a:solidFill>
            </a:endParaRPr>
          </a:p>
        </p:txBody>
      </p:sp>
      <p:sp>
        <p:nvSpPr>
          <p:cNvPr id="3" name="Inhaltsplatzhalter 2"/>
          <p:cNvSpPr>
            <a:spLocks noGrp="1"/>
          </p:cNvSpPr>
          <p:nvPr>
            <p:ph idx="1"/>
          </p:nvPr>
        </p:nvSpPr>
        <p:spPr/>
        <p:txBody>
          <a:bodyPr>
            <a:normAutofit fontScale="92500" lnSpcReduction="20000"/>
          </a:bodyPr>
          <a:lstStyle/>
          <a:p>
            <a:r>
              <a:rPr lang="en-US" sz="2800" dirty="0" smtClean="0">
                <a:solidFill>
                  <a:schemeClr val="tx2">
                    <a:lumMod val="60000"/>
                    <a:lumOff val="40000"/>
                  </a:schemeClr>
                </a:solidFill>
              </a:rPr>
              <a:t>As </a:t>
            </a:r>
            <a:r>
              <a:rPr lang="en-US" sz="2800" dirty="0">
                <a:solidFill>
                  <a:schemeClr val="tx2">
                    <a:lumMod val="60000"/>
                    <a:lumOff val="40000"/>
                  </a:schemeClr>
                </a:solidFill>
              </a:rPr>
              <a:t>regards the right to deduct input tax, this is permitted where the taxable person is acting in the course of his entrepreneurial </a:t>
            </a:r>
            <a:r>
              <a:rPr lang="en-US" sz="2800" dirty="0" smtClean="0">
                <a:solidFill>
                  <a:schemeClr val="tx2">
                    <a:lumMod val="60000"/>
                    <a:lumOff val="40000"/>
                  </a:schemeClr>
                </a:solidFill>
              </a:rPr>
              <a:t>activity (art. 28 Swiss </a:t>
            </a:r>
            <a:r>
              <a:rPr lang="en-US" sz="2800" dirty="0" err="1" smtClean="0">
                <a:solidFill>
                  <a:schemeClr val="tx2">
                    <a:lumMod val="60000"/>
                    <a:lumOff val="40000"/>
                  </a:schemeClr>
                </a:solidFill>
              </a:rPr>
              <a:t>VATLaw</a:t>
            </a:r>
            <a:r>
              <a:rPr lang="en-US" sz="2800" dirty="0" smtClean="0">
                <a:solidFill>
                  <a:schemeClr val="tx2">
                    <a:lumMod val="60000"/>
                    <a:lumOff val="40000"/>
                  </a:schemeClr>
                </a:solidFill>
              </a:rPr>
              <a:t>)</a:t>
            </a:r>
          </a:p>
          <a:p>
            <a:r>
              <a:rPr lang="en-US" sz="2800" dirty="0">
                <a:solidFill>
                  <a:schemeClr val="tx2">
                    <a:lumMod val="60000"/>
                    <a:lumOff val="40000"/>
                  </a:schemeClr>
                </a:solidFill>
              </a:rPr>
              <a:t>There is no right to make an input tax deduction on supplies and the import of goods which are used to make supplies that are exempt without credit from the </a:t>
            </a:r>
            <a:r>
              <a:rPr lang="en-US" sz="2800" dirty="0" smtClean="0">
                <a:solidFill>
                  <a:schemeClr val="tx2">
                    <a:lumMod val="60000"/>
                    <a:lumOff val="40000"/>
                  </a:schemeClr>
                </a:solidFill>
              </a:rPr>
              <a:t>input tax (art. 29 § 1 Swiss </a:t>
            </a:r>
            <a:r>
              <a:rPr lang="en-US" sz="2800" dirty="0" err="1" smtClean="0">
                <a:solidFill>
                  <a:schemeClr val="tx2">
                    <a:lumMod val="60000"/>
                    <a:lumOff val="40000"/>
                  </a:schemeClr>
                </a:solidFill>
              </a:rPr>
              <a:t>VATLaw</a:t>
            </a:r>
            <a:r>
              <a:rPr lang="en-US" sz="2800" dirty="0" smtClean="0">
                <a:solidFill>
                  <a:schemeClr val="tx2">
                    <a:lumMod val="60000"/>
                    <a:lumOff val="40000"/>
                  </a:schemeClr>
                </a:solidFill>
              </a:rPr>
              <a:t>)</a:t>
            </a:r>
          </a:p>
          <a:p>
            <a:r>
              <a:rPr lang="en-US" sz="2800" dirty="0" smtClean="0">
                <a:solidFill>
                  <a:schemeClr val="tx2">
                    <a:lumMod val="60000"/>
                    <a:lumOff val="40000"/>
                  </a:schemeClr>
                </a:solidFill>
              </a:rPr>
              <a:t>Among others, are exempt from the tax without credit from the input tax: the </a:t>
            </a:r>
            <a:r>
              <a:rPr lang="en-US" sz="2800" dirty="0">
                <a:solidFill>
                  <a:schemeClr val="tx2">
                    <a:lumMod val="60000"/>
                    <a:lumOff val="40000"/>
                  </a:schemeClr>
                </a:solidFill>
              </a:rPr>
              <a:t>sale and rental of </a:t>
            </a:r>
            <a:r>
              <a:rPr lang="en-US" sz="2800" dirty="0" smtClean="0">
                <a:solidFill>
                  <a:schemeClr val="tx2">
                    <a:lumMod val="60000"/>
                    <a:lumOff val="40000"/>
                  </a:schemeClr>
                </a:solidFill>
              </a:rPr>
              <a:t>buildings and the supplies of goods and services between autonomous agencies of the same public authority (see art. 18 § 2</a:t>
            </a:r>
            <a:br>
              <a:rPr lang="en-US" sz="2800" dirty="0" smtClean="0">
                <a:solidFill>
                  <a:schemeClr val="tx2">
                    <a:lumMod val="60000"/>
                    <a:lumOff val="40000"/>
                  </a:schemeClr>
                </a:solidFill>
              </a:rPr>
            </a:br>
            <a:r>
              <a:rPr lang="en-US" sz="2800" dirty="0" err="1" smtClean="0">
                <a:solidFill>
                  <a:schemeClr val="tx2">
                    <a:lumMod val="60000"/>
                    <a:lumOff val="40000"/>
                  </a:schemeClr>
                </a:solidFill>
              </a:rPr>
              <a:t>nr</a:t>
            </a:r>
            <a:r>
              <a:rPr lang="en-US" sz="2800" dirty="0" smtClean="0">
                <a:solidFill>
                  <a:schemeClr val="tx2">
                    <a:lumMod val="60000"/>
                    <a:lumOff val="40000"/>
                  </a:schemeClr>
                </a:solidFill>
              </a:rPr>
              <a:t>. 21 and 28 Swiss </a:t>
            </a:r>
            <a:r>
              <a:rPr lang="en-US" sz="2800" dirty="0" err="1" smtClean="0">
                <a:solidFill>
                  <a:schemeClr val="tx2">
                    <a:lumMod val="60000"/>
                    <a:lumOff val="40000"/>
                  </a:schemeClr>
                </a:solidFill>
              </a:rPr>
              <a:t>VATLaw</a:t>
            </a:r>
            <a:r>
              <a:rPr lang="en-US" sz="2800" dirty="0" smtClean="0">
                <a:solidFill>
                  <a:schemeClr val="tx2">
                    <a:lumMod val="60000"/>
                    <a:lumOff val="40000"/>
                  </a:schemeClr>
                </a:solidFill>
              </a:rPr>
              <a:t>)</a:t>
            </a:r>
          </a:p>
          <a:p>
            <a:endParaRPr lang="en-US" sz="2800" dirty="0">
              <a:solidFill>
                <a:schemeClr val="tx2">
                  <a:lumMod val="60000"/>
                  <a:lumOff val="40000"/>
                </a:schemeClr>
              </a:solidFill>
            </a:endParaRPr>
          </a:p>
          <a:p>
            <a:endParaRPr lang="de-DE" sz="2800" dirty="0">
              <a:solidFill>
                <a:schemeClr val="tx2">
                  <a:lumMod val="60000"/>
                  <a:lumOff val="40000"/>
                </a:schemeClr>
              </a:solidFill>
            </a:endParaRPr>
          </a:p>
        </p:txBody>
      </p:sp>
      <p:sp>
        <p:nvSpPr>
          <p:cNvPr id="4" name="Fußzeilenplatzhalter 3"/>
          <p:cNvSpPr>
            <a:spLocks noGrp="1"/>
          </p:cNvSpPr>
          <p:nvPr>
            <p:ph type="ftr" sz="quarter" idx="11"/>
          </p:nvPr>
        </p:nvSpPr>
        <p:spPr/>
        <p:txBody>
          <a:bodyPr/>
          <a:lstStyle/>
          <a:p>
            <a:pPr lvl="0"/>
            <a:r>
              <a:rPr lang="de-DE" sz="1400" dirty="0">
                <a:solidFill>
                  <a:prstClr val="black">
                    <a:tint val="75000"/>
                  </a:prstClr>
                </a:solidFill>
              </a:rPr>
              <a:t>VAT/GST-Case Law</a:t>
            </a:r>
          </a:p>
          <a:p>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13</a:t>
            </a:fld>
            <a:endParaRPr lang="de-DE">
              <a:solidFill>
                <a:prstClr val="black">
                  <a:tint val="75000"/>
                </a:prstClr>
              </a:solidFill>
            </a:endParaRPr>
          </a:p>
        </p:txBody>
      </p:sp>
    </p:spTree>
    <p:extLst>
      <p:ext uri="{BB962C8B-B14F-4D97-AF65-F5344CB8AC3E}">
        <p14:creationId xmlns:p14="http://schemas.microsoft.com/office/powerpoint/2010/main" val="15780798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630238" indent="-630238"/>
            <a:r>
              <a:rPr lang="en-GB" sz="3200" dirty="0" smtClean="0">
                <a:solidFill>
                  <a:schemeClr val="tx2">
                    <a:lumMod val="60000"/>
                    <a:lumOff val="40000"/>
                  </a:schemeClr>
                </a:solidFill>
              </a:rPr>
              <a:t>bb) Some specific Swiss VAT rules to understand the case (3)</a:t>
            </a:r>
            <a:endParaRPr lang="en-GB" sz="3200" dirty="0">
              <a:solidFill>
                <a:schemeClr val="tx2">
                  <a:lumMod val="60000"/>
                  <a:lumOff val="40000"/>
                </a:schemeClr>
              </a:solidFill>
            </a:endParaRPr>
          </a:p>
        </p:txBody>
      </p:sp>
      <p:sp>
        <p:nvSpPr>
          <p:cNvPr id="3" name="Inhaltsplatzhalter 2"/>
          <p:cNvSpPr>
            <a:spLocks noGrp="1"/>
          </p:cNvSpPr>
          <p:nvPr>
            <p:ph idx="1"/>
          </p:nvPr>
        </p:nvSpPr>
        <p:spPr/>
        <p:txBody>
          <a:bodyPr>
            <a:normAutofit/>
          </a:bodyPr>
          <a:lstStyle/>
          <a:p>
            <a:r>
              <a:rPr lang="en-US" sz="2800" dirty="0">
                <a:solidFill>
                  <a:schemeClr val="tx2">
                    <a:lumMod val="60000"/>
                    <a:lumOff val="40000"/>
                  </a:schemeClr>
                </a:solidFill>
              </a:rPr>
              <a:t>Swiss legislation allows </a:t>
            </a:r>
            <a:r>
              <a:rPr lang="en-US" sz="2800" dirty="0" smtClean="0">
                <a:solidFill>
                  <a:schemeClr val="tx2">
                    <a:lumMod val="60000"/>
                    <a:lumOff val="40000"/>
                  </a:schemeClr>
                </a:solidFill>
              </a:rPr>
              <a:t>taxpayers to </a:t>
            </a:r>
            <a:r>
              <a:rPr lang="en-US" sz="2800" dirty="0">
                <a:solidFill>
                  <a:schemeClr val="tx2">
                    <a:lumMod val="60000"/>
                    <a:lumOff val="40000"/>
                  </a:schemeClr>
                </a:solidFill>
              </a:rPr>
              <a:t>opt for voluntary taxation </a:t>
            </a:r>
            <a:r>
              <a:rPr lang="en-US" sz="2800" dirty="0" smtClean="0">
                <a:solidFill>
                  <a:schemeClr val="tx2">
                    <a:lumMod val="60000"/>
                    <a:lumOff val="40000"/>
                  </a:schemeClr>
                </a:solidFill>
              </a:rPr>
              <a:t>of </a:t>
            </a:r>
            <a:r>
              <a:rPr lang="en-US" sz="2800" dirty="0">
                <a:solidFill>
                  <a:schemeClr val="tx2">
                    <a:lumMod val="60000"/>
                    <a:lumOff val="40000"/>
                  </a:schemeClr>
                </a:solidFill>
              </a:rPr>
              <a:t>supplies exempt from the tax without credit </a:t>
            </a:r>
            <a:r>
              <a:rPr lang="en-US" sz="2800" dirty="0" smtClean="0">
                <a:solidFill>
                  <a:schemeClr val="tx2">
                    <a:lumMod val="60000"/>
                    <a:lumOff val="40000"/>
                  </a:schemeClr>
                </a:solidFill>
              </a:rPr>
              <a:t>(art. 22 Swiss </a:t>
            </a:r>
            <a:r>
              <a:rPr lang="en-US" sz="2800" dirty="0" err="1" smtClean="0">
                <a:solidFill>
                  <a:schemeClr val="tx2">
                    <a:lumMod val="60000"/>
                    <a:lumOff val="40000"/>
                  </a:schemeClr>
                </a:solidFill>
              </a:rPr>
              <a:t>VATLaw</a:t>
            </a:r>
            <a:r>
              <a:rPr lang="en-US" sz="2800" dirty="0" smtClean="0">
                <a:solidFill>
                  <a:schemeClr val="tx2">
                    <a:lumMod val="60000"/>
                    <a:lumOff val="40000"/>
                  </a:schemeClr>
                </a:solidFill>
              </a:rPr>
              <a:t>)</a:t>
            </a:r>
          </a:p>
          <a:p>
            <a:r>
              <a:rPr lang="en-US" sz="2800" dirty="0" smtClean="0">
                <a:solidFill>
                  <a:schemeClr val="tx2">
                    <a:lumMod val="60000"/>
                    <a:lumOff val="40000"/>
                  </a:schemeClr>
                </a:solidFill>
              </a:rPr>
              <a:t>For this purpose, the </a:t>
            </a:r>
            <a:r>
              <a:rPr lang="en-US" sz="2800" dirty="0">
                <a:solidFill>
                  <a:schemeClr val="tx2">
                    <a:lumMod val="60000"/>
                    <a:lumOff val="40000"/>
                  </a:schemeClr>
                </a:solidFill>
              </a:rPr>
              <a:t>tax </a:t>
            </a:r>
            <a:r>
              <a:rPr lang="en-US" sz="2800" dirty="0" smtClean="0">
                <a:solidFill>
                  <a:schemeClr val="tx2">
                    <a:lumMod val="60000"/>
                    <a:lumOff val="40000"/>
                  </a:schemeClr>
                </a:solidFill>
              </a:rPr>
              <a:t>shall be </a:t>
            </a:r>
            <a:r>
              <a:rPr lang="en-US" sz="2800" dirty="0">
                <a:solidFill>
                  <a:schemeClr val="tx2">
                    <a:lumMod val="60000"/>
                    <a:lumOff val="40000"/>
                  </a:schemeClr>
                </a:solidFill>
              </a:rPr>
              <a:t>clearly detailed </a:t>
            </a:r>
            <a:r>
              <a:rPr lang="en-US" sz="2800" dirty="0" smtClean="0">
                <a:solidFill>
                  <a:schemeClr val="tx2">
                    <a:lumMod val="60000"/>
                    <a:lumOff val="40000"/>
                  </a:schemeClr>
                </a:solidFill>
              </a:rPr>
              <a:t>in the invoice or </a:t>
            </a:r>
            <a:r>
              <a:rPr lang="en-US" sz="2800" dirty="0">
                <a:solidFill>
                  <a:schemeClr val="tx2">
                    <a:lumMod val="60000"/>
                    <a:lumOff val="40000"/>
                  </a:schemeClr>
                </a:solidFill>
              </a:rPr>
              <a:t>a declaration is </a:t>
            </a:r>
            <a:r>
              <a:rPr lang="en-US" sz="2800" dirty="0" smtClean="0">
                <a:solidFill>
                  <a:schemeClr val="tx2">
                    <a:lumMod val="60000"/>
                    <a:lumOff val="40000"/>
                  </a:schemeClr>
                </a:solidFill>
              </a:rPr>
              <a:t>to be made </a:t>
            </a:r>
            <a:r>
              <a:rPr lang="en-US" sz="2800" dirty="0">
                <a:solidFill>
                  <a:schemeClr val="tx2">
                    <a:lumMod val="60000"/>
                    <a:lumOff val="40000"/>
                  </a:schemeClr>
                </a:solidFill>
              </a:rPr>
              <a:t>on the tax </a:t>
            </a:r>
            <a:r>
              <a:rPr lang="en-US" sz="2800" dirty="0" smtClean="0">
                <a:solidFill>
                  <a:schemeClr val="tx2">
                    <a:lumMod val="60000"/>
                    <a:lumOff val="40000"/>
                  </a:schemeClr>
                </a:solidFill>
              </a:rPr>
              <a:t>return</a:t>
            </a:r>
          </a:p>
          <a:p>
            <a:r>
              <a:rPr lang="en-US" sz="2800" dirty="0">
                <a:solidFill>
                  <a:schemeClr val="tx2">
                    <a:lumMod val="60000"/>
                    <a:lumOff val="40000"/>
                  </a:schemeClr>
                </a:solidFill>
              </a:rPr>
              <a:t>The option for voluntary taxation allows, where applicable, the liability for VAT and the right to recover input tax</a:t>
            </a:r>
            <a:endParaRPr lang="de-DE" sz="2800" dirty="0">
              <a:solidFill>
                <a:schemeClr val="tx2">
                  <a:lumMod val="60000"/>
                  <a:lumOff val="40000"/>
                </a:schemeClr>
              </a:solidFill>
            </a:endParaRPr>
          </a:p>
        </p:txBody>
      </p:sp>
      <p:sp>
        <p:nvSpPr>
          <p:cNvPr id="4" name="Fußzeilenplatzhalter 3"/>
          <p:cNvSpPr>
            <a:spLocks noGrp="1"/>
          </p:cNvSpPr>
          <p:nvPr>
            <p:ph type="ftr" sz="quarter" idx="11"/>
          </p:nvPr>
        </p:nvSpPr>
        <p:spPr/>
        <p:txBody>
          <a:bodyPr/>
          <a:lstStyle/>
          <a:p>
            <a:pPr lvl="0"/>
            <a:r>
              <a:rPr lang="de-DE" sz="1400" dirty="0">
                <a:solidFill>
                  <a:prstClr val="black">
                    <a:tint val="75000"/>
                  </a:prstClr>
                </a:solidFill>
              </a:rPr>
              <a:t>VAT/GST-Case Law</a:t>
            </a:r>
          </a:p>
          <a:p>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14</a:t>
            </a:fld>
            <a:endParaRPr lang="de-DE">
              <a:solidFill>
                <a:prstClr val="black">
                  <a:tint val="75000"/>
                </a:prstClr>
              </a:solidFill>
            </a:endParaRPr>
          </a:p>
        </p:txBody>
      </p:sp>
    </p:spTree>
    <p:extLst>
      <p:ext uri="{BB962C8B-B14F-4D97-AF65-F5344CB8AC3E}">
        <p14:creationId xmlns:p14="http://schemas.microsoft.com/office/powerpoint/2010/main" val="33720444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630238" indent="-630238"/>
            <a:r>
              <a:rPr lang="en-GB" sz="3200" dirty="0" smtClean="0">
                <a:solidFill>
                  <a:schemeClr val="tx2">
                    <a:lumMod val="60000"/>
                    <a:lumOff val="40000"/>
                  </a:schemeClr>
                </a:solidFill>
              </a:rPr>
              <a:t>cc) The facts of the case (1)</a:t>
            </a:r>
            <a:endParaRPr lang="en-GB" sz="3200" dirty="0">
              <a:solidFill>
                <a:schemeClr val="tx2">
                  <a:lumMod val="60000"/>
                  <a:lumOff val="40000"/>
                </a:schemeClr>
              </a:solidFill>
            </a:endParaRPr>
          </a:p>
        </p:txBody>
      </p:sp>
      <p:sp>
        <p:nvSpPr>
          <p:cNvPr id="3" name="Inhaltsplatzhalter 2"/>
          <p:cNvSpPr>
            <a:spLocks noGrp="1"/>
          </p:cNvSpPr>
          <p:nvPr>
            <p:ph idx="1"/>
          </p:nvPr>
        </p:nvSpPr>
        <p:spPr/>
        <p:txBody>
          <a:bodyPr>
            <a:normAutofit fontScale="92500" lnSpcReduction="10000"/>
          </a:bodyPr>
          <a:lstStyle/>
          <a:p>
            <a:r>
              <a:rPr lang="en-US" sz="2800" dirty="0">
                <a:solidFill>
                  <a:schemeClr val="tx2">
                    <a:lumMod val="60000"/>
                    <a:lumOff val="40000"/>
                  </a:schemeClr>
                </a:solidFill>
              </a:rPr>
              <a:t>A public authority (city) </a:t>
            </a:r>
            <a:r>
              <a:rPr lang="en-US" sz="2800" dirty="0" smtClean="0">
                <a:solidFill>
                  <a:schemeClr val="tx2">
                    <a:lumMod val="60000"/>
                    <a:lumOff val="40000"/>
                  </a:schemeClr>
                </a:solidFill>
              </a:rPr>
              <a:t>decided </a:t>
            </a:r>
            <a:r>
              <a:rPr lang="en-US" sz="2800" dirty="0">
                <a:solidFill>
                  <a:schemeClr val="tx2">
                    <a:lumMod val="60000"/>
                    <a:lumOff val="40000"/>
                  </a:schemeClr>
                </a:solidFill>
              </a:rPr>
              <a:t>to create an autonomous service for its </a:t>
            </a:r>
            <a:r>
              <a:rPr lang="en-US" sz="2800" dirty="0" smtClean="0">
                <a:solidFill>
                  <a:schemeClr val="tx2">
                    <a:lumMod val="60000"/>
                    <a:lumOff val="40000"/>
                  </a:schemeClr>
                </a:solidFill>
              </a:rPr>
              <a:t>“rented </a:t>
            </a:r>
            <a:r>
              <a:rPr lang="en-US" sz="2800" dirty="0">
                <a:solidFill>
                  <a:schemeClr val="tx2">
                    <a:lumMod val="60000"/>
                    <a:lumOff val="40000"/>
                  </a:schemeClr>
                </a:solidFill>
              </a:rPr>
              <a:t>buildings belonging to its administrative </a:t>
            </a:r>
            <a:r>
              <a:rPr lang="en-US" sz="2800" dirty="0" smtClean="0">
                <a:solidFill>
                  <a:schemeClr val="tx2">
                    <a:lumMod val="60000"/>
                    <a:lumOff val="40000"/>
                  </a:schemeClr>
                </a:solidFill>
              </a:rPr>
              <a:t>estate“</a:t>
            </a:r>
          </a:p>
          <a:p>
            <a:r>
              <a:rPr lang="en-US" sz="2800" dirty="0">
                <a:solidFill>
                  <a:schemeClr val="tx2">
                    <a:lumMod val="60000"/>
                    <a:lumOff val="40000"/>
                  </a:schemeClr>
                </a:solidFill>
              </a:rPr>
              <a:t>Three buildings previously administered by the city's financial </a:t>
            </a:r>
            <a:r>
              <a:rPr lang="en-US" sz="2800" dirty="0" smtClean="0">
                <a:solidFill>
                  <a:schemeClr val="tx2">
                    <a:lumMod val="60000"/>
                    <a:lumOff val="40000"/>
                  </a:schemeClr>
                </a:solidFill>
              </a:rPr>
              <a:t>service (not </a:t>
            </a:r>
            <a:r>
              <a:rPr lang="en-US" sz="2800" dirty="0">
                <a:solidFill>
                  <a:schemeClr val="tx2">
                    <a:lumMod val="60000"/>
                    <a:lumOff val="40000"/>
                  </a:schemeClr>
                </a:solidFill>
              </a:rPr>
              <a:t>subject to VAT) were to be transferred to this </a:t>
            </a:r>
            <a:r>
              <a:rPr lang="en-US" sz="2800" dirty="0" smtClean="0">
                <a:solidFill>
                  <a:schemeClr val="tx2">
                    <a:lumMod val="60000"/>
                    <a:lumOff val="40000"/>
                  </a:schemeClr>
                </a:solidFill>
              </a:rPr>
              <a:t>agency</a:t>
            </a:r>
          </a:p>
          <a:p>
            <a:r>
              <a:rPr lang="en-US" sz="2800" dirty="0">
                <a:solidFill>
                  <a:schemeClr val="tx2">
                    <a:lumMod val="60000"/>
                    <a:lumOff val="40000"/>
                  </a:schemeClr>
                </a:solidFill>
              </a:rPr>
              <a:t>Major renovation and extension work was planned in these three buildings (two colleges and a school swimming pool</a:t>
            </a:r>
            <a:r>
              <a:rPr lang="en-US" sz="2800" dirty="0" smtClean="0">
                <a:solidFill>
                  <a:schemeClr val="tx2">
                    <a:lumMod val="60000"/>
                    <a:lumOff val="40000"/>
                  </a:schemeClr>
                </a:solidFill>
              </a:rPr>
              <a:t>)</a:t>
            </a:r>
          </a:p>
          <a:p>
            <a:r>
              <a:rPr lang="en-US" sz="2800" dirty="0">
                <a:solidFill>
                  <a:schemeClr val="tx2">
                    <a:lumMod val="60000"/>
                    <a:lumOff val="40000"/>
                  </a:schemeClr>
                </a:solidFill>
              </a:rPr>
              <a:t>Until then, these buildings were not leased to the other autonomous </a:t>
            </a:r>
            <a:r>
              <a:rPr lang="en-US" sz="2800" dirty="0" smtClean="0">
                <a:solidFill>
                  <a:schemeClr val="tx2">
                    <a:lumMod val="60000"/>
                    <a:lumOff val="40000"/>
                  </a:schemeClr>
                </a:solidFill>
              </a:rPr>
              <a:t>agencies occupying </a:t>
            </a:r>
            <a:r>
              <a:rPr lang="en-US" sz="2800" dirty="0">
                <a:solidFill>
                  <a:schemeClr val="tx2">
                    <a:lumMod val="60000"/>
                    <a:lumOff val="40000"/>
                  </a:schemeClr>
                </a:solidFill>
              </a:rPr>
              <a:t>these premises</a:t>
            </a:r>
            <a:endParaRPr lang="de-DE" sz="2800" dirty="0" smtClean="0">
              <a:solidFill>
                <a:schemeClr val="tx2">
                  <a:lumMod val="60000"/>
                  <a:lumOff val="40000"/>
                </a:schemeClr>
              </a:solidFill>
            </a:endParaRPr>
          </a:p>
        </p:txBody>
      </p:sp>
      <p:sp>
        <p:nvSpPr>
          <p:cNvPr id="4" name="Fußzeilenplatzhalter 3"/>
          <p:cNvSpPr>
            <a:spLocks noGrp="1"/>
          </p:cNvSpPr>
          <p:nvPr>
            <p:ph type="ftr" sz="quarter" idx="11"/>
          </p:nvPr>
        </p:nvSpPr>
        <p:spPr/>
        <p:txBody>
          <a:bodyPr/>
          <a:lstStyle/>
          <a:p>
            <a:pPr lvl="0"/>
            <a:r>
              <a:rPr lang="de-DE" sz="1400" dirty="0">
                <a:solidFill>
                  <a:prstClr val="black">
                    <a:tint val="75000"/>
                  </a:prstClr>
                </a:solidFill>
              </a:rPr>
              <a:t>VAT/GST-Case Law</a:t>
            </a:r>
          </a:p>
          <a:p>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15</a:t>
            </a:fld>
            <a:endParaRPr lang="de-DE">
              <a:solidFill>
                <a:prstClr val="black">
                  <a:tint val="75000"/>
                </a:prstClr>
              </a:solidFill>
            </a:endParaRPr>
          </a:p>
        </p:txBody>
      </p:sp>
    </p:spTree>
    <p:extLst>
      <p:ext uri="{BB962C8B-B14F-4D97-AF65-F5344CB8AC3E}">
        <p14:creationId xmlns:p14="http://schemas.microsoft.com/office/powerpoint/2010/main" val="42128659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630238" indent="-630238"/>
            <a:r>
              <a:rPr lang="en-GB" sz="3200" dirty="0" smtClean="0">
                <a:solidFill>
                  <a:schemeClr val="tx2">
                    <a:lumMod val="60000"/>
                    <a:lumOff val="40000"/>
                  </a:schemeClr>
                </a:solidFill>
              </a:rPr>
              <a:t>cc) The facts of the case (2)</a:t>
            </a:r>
            <a:endParaRPr lang="en-GB" sz="3200" dirty="0">
              <a:solidFill>
                <a:schemeClr val="tx2">
                  <a:lumMod val="60000"/>
                  <a:lumOff val="40000"/>
                </a:schemeClr>
              </a:solidFill>
            </a:endParaRPr>
          </a:p>
        </p:txBody>
      </p:sp>
      <p:sp>
        <p:nvSpPr>
          <p:cNvPr id="3" name="Inhaltsplatzhalter 2"/>
          <p:cNvSpPr>
            <a:spLocks noGrp="1"/>
          </p:cNvSpPr>
          <p:nvPr>
            <p:ph idx="1"/>
          </p:nvPr>
        </p:nvSpPr>
        <p:spPr/>
        <p:txBody>
          <a:bodyPr>
            <a:normAutofit fontScale="92500"/>
          </a:bodyPr>
          <a:lstStyle/>
          <a:p>
            <a:r>
              <a:rPr lang="en-US" sz="2800" dirty="0">
                <a:solidFill>
                  <a:schemeClr val="tx2">
                    <a:lumMod val="60000"/>
                    <a:lumOff val="40000"/>
                  </a:schemeClr>
                </a:solidFill>
              </a:rPr>
              <a:t>In November 2013, the city contacted the </a:t>
            </a:r>
            <a:r>
              <a:rPr lang="en-US" sz="2800" dirty="0" smtClean="0">
                <a:solidFill>
                  <a:schemeClr val="tx2">
                    <a:lumMod val="60000"/>
                    <a:lumOff val="40000"/>
                  </a:schemeClr>
                </a:solidFill>
              </a:rPr>
              <a:t>Swiss Federal Tax Administration (FTA) </a:t>
            </a:r>
            <a:r>
              <a:rPr lang="en-US" sz="2800" dirty="0">
                <a:solidFill>
                  <a:schemeClr val="tx2">
                    <a:lumMod val="60000"/>
                    <a:lumOff val="40000"/>
                  </a:schemeClr>
                </a:solidFill>
              </a:rPr>
              <a:t>to </a:t>
            </a:r>
            <a:r>
              <a:rPr lang="en-US" sz="2800" dirty="0" smtClean="0">
                <a:solidFill>
                  <a:schemeClr val="tx2">
                    <a:lumMod val="60000"/>
                    <a:lumOff val="40000"/>
                  </a:schemeClr>
                </a:solidFill>
              </a:rPr>
              <a:t>expose the situation</a:t>
            </a:r>
          </a:p>
          <a:p>
            <a:r>
              <a:rPr lang="en-US" sz="2800" dirty="0" smtClean="0">
                <a:solidFill>
                  <a:schemeClr val="tx2">
                    <a:lumMod val="60000"/>
                    <a:lumOff val="40000"/>
                  </a:schemeClr>
                </a:solidFill>
              </a:rPr>
              <a:t>Invoking </a:t>
            </a:r>
            <a:r>
              <a:rPr lang="en-US" sz="2800" dirty="0">
                <a:solidFill>
                  <a:schemeClr val="tx2">
                    <a:lumMod val="60000"/>
                    <a:lumOff val="40000"/>
                  </a:schemeClr>
                </a:solidFill>
              </a:rPr>
              <a:t>reasons of transparency of costs, the city indicated that it intended to defer the costs of renovation of these buildings to the </a:t>
            </a:r>
            <a:r>
              <a:rPr lang="en-US" sz="2800" dirty="0" smtClean="0">
                <a:solidFill>
                  <a:schemeClr val="tx2">
                    <a:lumMod val="60000"/>
                    <a:lumOff val="40000"/>
                  </a:schemeClr>
                </a:solidFill>
              </a:rPr>
              <a:t>agency concerned;  consequently</a:t>
            </a:r>
            <a:r>
              <a:rPr lang="en-US" sz="2800" dirty="0">
                <a:solidFill>
                  <a:schemeClr val="tx2">
                    <a:lumMod val="60000"/>
                    <a:lumOff val="40000"/>
                  </a:schemeClr>
                </a:solidFill>
              </a:rPr>
              <a:t>, these buildings were to be leased to the autonomous </a:t>
            </a:r>
            <a:r>
              <a:rPr lang="en-US" sz="2800" dirty="0" smtClean="0">
                <a:solidFill>
                  <a:schemeClr val="tx2">
                    <a:lumMod val="60000"/>
                    <a:lumOff val="40000"/>
                  </a:schemeClr>
                </a:solidFill>
              </a:rPr>
              <a:t>agency “Schools and Sports”</a:t>
            </a:r>
          </a:p>
          <a:p>
            <a:r>
              <a:rPr lang="en-US" sz="2800" dirty="0">
                <a:solidFill>
                  <a:schemeClr val="tx2">
                    <a:lumMod val="60000"/>
                    <a:lumOff val="40000"/>
                  </a:schemeClr>
                </a:solidFill>
              </a:rPr>
              <a:t>The city requested confirmation from the </a:t>
            </a:r>
            <a:r>
              <a:rPr lang="en-US" sz="2800" dirty="0" smtClean="0">
                <a:solidFill>
                  <a:schemeClr val="tx2">
                    <a:lumMod val="60000"/>
                    <a:lumOff val="40000"/>
                  </a:schemeClr>
                </a:solidFill>
              </a:rPr>
              <a:t>FTA that the new created autonomous agency </a:t>
            </a:r>
            <a:r>
              <a:rPr lang="en-US" sz="2800" dirty="0">
                <a:solidFill>
                  <a:schemeClr val="tx2">
                    <a:lumMod val="60000"/>
                    <a:lumOff val="40000"/>
                  </a:schemeClr>
                </a:solidFill>
              </a:rPr>
              <a:t>could opt for the voluntary taxation of these rentals and be subject to VAT</a:t>
            </a:r>
            <a:endParaRPr lang="en-US" sz="2800" dirty="0" smtClean="0">
              <a:solidFill>
                <a:schemeClr val="tx2">
                  <a:lumMod val="60000"/>
                  <a:lumOff val="40000"/>
                </a:schemeClr>
              </a:solidFill>
            </a:endParaRPr>
          </a:p>
          <a:p>
            <a:endParaRPr lang="en-US" sz="2800" dirty="0" smtClean="0">
              <a:solidFill>
                <a:schemeClr val="tx2">
                  <a:lumMod val="60000"/>
                  <a:lumOff val="40000"/>
                </a:schemeClr>
              </a:solidFill>
            </a:endParaRPr>
          </a:p>
          <a:p>
            <a:endParaRPr lang="de-DE" sz="2800" dirty="0" smtClean="0">
              <a:solidFill>
                <a:schemeClr val="tx2">
                  <a:lumMod val="60000"/>
                  <a:lumOff val="40000"/>
                </a:schemeClr>
              </a:solidFill>
            </a:endParaRPr>
          </a:p>
        </p:txBody>
      </p:sp>
      <p:sp>
        <p:nvSpPr>
          <p:cNvPr id="4" name="Fußzeilenplatzhalter 3"/>
          <p:cNvSpPr>
            <a:spLocks noGrp="1"/>
          </p:cNvSpPr>
          <p:nvPr>
            <p:ph type="ftr" sz="quarter" idx="11"/>
          </p:nvPr>
        </p:nvSpPr>
        <p:spPr/>
        <p:txBody>
          <a:bodyPr/>
          <a:lstStyle/>
          <a:p>
            <a:pPr lvl="0"/>
            <a:r>
              <a:rPr lang="de-DE" sz="1400" dirty="0">
                <a:solidFill>
                  <a:prstClr val="black">
                    <a:tint val="75000"/>
                  </a:prstClr>
                </a:solidFill>
              </a:rPr>
              <a:t>VAT/GST-Case Law</a:t>
            </a:r>
          </a:p>
          <a:p>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16</a:t>
            </a:fld>
            <a:endParaRPr lang="de-DE">
              <a:solidFill>
                <a:prstClr val="black">
                  <a:tint val="75000"/>
                </a:prstClr>
              </a:solidFill>
            </a:endParaRPr>
          </a:p>
        </p:txBody>
      </p:sp>
    </p:spTree>
    <p:extLst>
      <p:ext uri="{BB962C8B-B14F-4D97-AF65-F5344CB8AC3E}">
        <p14:creationId xmlns:p14="http://schemas.microsoft.com/office/powerpoint/2010/main" val="40038376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630238" indent="-630238"/>
            <a:r>
              <a:rPr lang="en-GB" sz="3200" dirty="0" smtClean="0">
                <a:solidFill>
                  <a:schemeClr val="tx2">
                    <a:lumMod val="60000"/>
                    <a:lumOff val="40000"/>
                  </a:schemeClr>
                </a:solidFill>
              </a:rPr>
              <a:t>cc) The facts of the case (3)</a:t>
            </a:r>
            <a:endParaRPr lang="en-GB" sz="3200" dirty="0">
              <a:solidFill>
                <a:schemeClr val="tx2">
                  <a:lumMod val="60000"/>
                  <a:lumOff val="40000"/>
                </a:schemeClr>
              </a:solidFill>
            </a:endParaRPr>
          </a:p>
        </p:txBody>
      </p:sp>
      <p:sp>
        <p:nvSpPr>
          <p:cNvPr id="3" name="Inhaltsplatzhalter 2"/>
          <p:cNvSpPr>
            <a:spLocks noGrp="1"/>
          </p:cNvSpPr>
          <p:nvPr>
            <p:ph idx="1"/>
          </p:nvPr>
        </p:nvSpPr>
        <p:spPr/>
        <p:txBody>
          <a:bodyPr>
            <a:normAutofit fontScale="92500" lnSpcReduction="10000"/>
          </a:bodyPr>
          <a:lstStyle/>
          <a:p>
            <a:r>
              <a:rPr lang="en-US" sz="2800" dirty="0" smtClean="0">
                <a:solidFill>
                  <a:schemeClr val="tx2">
                    <a:lumMod val="60000"/>
                    <a:lumOff val="40000"/>
                  </a:schemeClr>
                </a:solidFill>
              </a:rPr>
              <a:t>In December 2013, </a:t>
            </a:r>
            <a:r>
              <a:rPr lang="en-US" sz="2800" dirty="0">
                <a:solidFill>
                  <a:schemeClr val="tx2">
                    <a:lumMod val="60000"/>
                    <a:lumOff val="40000"/>
                  </a:schemeClr>
                </a:solidFill>
              </a:rPr>
              <a:t>the FTA effectively registered the autonomous </a:t>
            </a:r>
            <a:r>
              <a:rPr lang="en-US" sz="2800" dirty="0" smtClean="0">
                <a:solidFill>
                  <a:schemeClr val="tx2">
                    <a:lumMod val="60000"/>
                    <a:lumOff val="40000"/>
                  </a:schemeClr>
                </a:solidFill>
              </a:rPr>
              <a:t>agency as </a:t>
            </a:r>
            <a:r>
              <a:rPr lang="en-US" sz="2800" dirty="0">
                <a:solidFill>
                  <a:schemeClr val="tx2">
                    <a:lumMod val="60000"/>
                    <a:lumOff val="40000"/>
                  </a:schemeClr>
                </a:solidFill>
              </a:rPr>
              <a:t>a VAT </a:t>
            </a:r>
            <a:r>
              <a:rPr lang="en-US" sz="2800" dirty="0" smtClean="0">
                <a:solidFill>
                  <a:schemeClr val="tx2">
                    <a:lumMod val="60000"/>
                    <a:lumOff val="40000"/>
                  </a:schemeClr>
                </a:solidFill>
              </a:rPr>
              <a:t>taxpayer from 01.01.2013</a:t>
            </a:r>
          </a:p>
          <a:p>
            <a:r>
              <a:rPr lang="en-US" sz="2800" dirty="0">
                <a:solidFill>
                  <a:schemeClr val="tx2">
                    <a:lumMod val="60000"/>
                    <a:lumOff val="40000"/>
                  </a:schemeClr>
                </a:solidFill>
              </a:rPr>
              <a:t>However, after having reconsidered the whole situation, </a:t>
            </a:r>
            <a:r>
              <a:rPr lang="en-US" sz="2800" dirty="0" smtClean="0">
                <a:solidFill>
                  <a:schemeClr val="tx2">
                    <a:lumMod val="60000"/>
                    <a:lumOff val="40000"/>
                  </a:schemeClr>
                </a:solidFill>
              </a:rPr>
              <a:t>the </a:t>
            </a:r>
            <a:r>
              <a:rPr lang="en-US" sz="2800" dirty="0">
                <a:solidFill>
                  <a:schemeClr val="tx2">
                    <a:lumMod val="60000"/>
                    <a:lumOff val="40000"/>
                  </a:schemeClr>
                </a:solidFill>
              </a:rPr>
              <a:t>FTA formally decided on 24 March 2016 to cancel </a:t>
            </a:r>
            <a:r>
              <a:rPr lang="en-US" sz="2800" dirty="0" smtClean="0">
                <a:solidFill>
                  <a:schemeClr val="tx2">
                    <a:lumMod val="60000"/>
                    <a:lumOff val="40000"/>
                  </a:schemeClr>
                </a:solidFill>
              </a:rPr>
              <a:t>the VAT registration of the autonomous agency retroactively </a:t>
            </a:r>
            <a:r>
              <a:rPr lang="en-US" sz="2800" dirty="0">
                <a:solidFill>
                  <a:schemeClr val="tx2">
                    <a:lumMod val="60000"/>
                    <a:lumOff val="40000"/>
                  </a:schemeClr>
                </a:solidFill>
              </a:rPr>
              <a:t>to 01.01.2013 and to </a:t>
            </a:r>
            <a:r>
              <a:rPr lang="en-US" sz="2800" dirty="0" smtClean="0">
                <a:solidFill>
                  <a:schemeClr val="tx2">
                    <a:lumMod val="60000"/>
                    <a:lumOff val="40000"/>
                  </a:schemeClr>
                </a:solidFill>
              </a:rPr>
              <a:t>correct all </a:t>
            </a:r>
            <a:r>
              <a:rPr lang="en-US" sz="2800" dirty="0">
                <a:solidFill>
                  <a:schemeClr val="tx2">
                    <a:lumMod val="60000"/>
                    <a:lumOff val="40000"/>
                  </a:schemeClr>
                </a:solidFill>
              </a:rPr>
              <a:t>VAT </a:t>
            </a:r>
            <a:r>
              <a:rPr lang="en-US" sz="2800" dirty="0" smtClean="0">
                <a:solidFill>
                  <a:schemeClr val="tx2">
                    <a:lumMod val="60000"/>
                    <a:lumOff val="40000"/>
                  </a:schemeClr>
                </a:solidFill>
              </a:rPr>
              <a:t>returns to zero</a:t>
            </a:r>
          </a:p>
          <a:p>
            <a:r>
              <a:rPr lang="en-US" sz="2800" dirty="0">
                <a:solidFill>
                  <a:schemeClr val="tx2">
                    <a:lumMod val="60000"/>
                    <a:lumOff val="40000"/>
                  </a:schemeClr>
                </a:solidFill>
              </a:rPr>
              <a:t>The FTA based its position on the fact that it considered that the structure put in place by the city constituted </a:t>
            </a:r>
            <a:r>
              <a:rPr lang="en-US" sz="2800" dirty="0" smtClean="0">
                <a:solidFill>
                  <a:schemeClr val="tx2">
                    <a:lumMod val="60000"/>
                    <a:lumOff val="40000"/>
                  </a:schemeClr>
                </a:solidFill>
              </a:rPr>
              <a:t>tax avoidance</a:t>
            </a:r>
          </a:p>
          <a:p>
            <a:r>
              <a:rPr lang="en-US" sz="2800" dirty="0">
                <a:solidFill>
                  <a:schemeClr val="tx2">
                    <a:lumMod val="60000"/>
                    <a:lumOff val="40000"/>
                  </a:schemeClr>
                </a:solidFill>
              </a:rPr>
              <a:t>The city appealed against this decision to the Swiss Federal Court</a:t>
            </a:r>
            <a:endParaRPr lang="en-US" sz="2800" dirty="0" smtClean="0">
              <a:solidFill>
                <a:schemeClr val="tx2">
                  <a:lumMod val="60000"/>
                  <a:lumOff val="40000"/>
                </a:schemeClr>
              </a:solidFill>
            </a:endParaRPr>
          </a:p>
          <a:p>
            <a:endParaRPr lang="de-DE" sz="2800" dirty="0" smtClean="0">
              <a:solidFill>
                <a:schemeClr val="tx2">
                  <a:lumMod val="60000"/>
                  <a:lumOff val="40000"/>
                </a:schemeClr>
              </a:solidFill>
            </a:endParaRPr>
          </a:p>
        </p:txBody>
      </p:sp>
      <p:sp>
        <p:nvSpPr>
          <p:cNvPr id="4" name="Fußzeilenplatzhalter 3"/>
          <p:cNvSpPr>
            <a:spLocks noGrp="1"/>
          </p:cNvSpPr>
          <p:nvPr>
            <p:ph type="ftr" sz="quarter" idx="11"/>
          </p:nvPr>
        </p:nvSpPr>
        <p:spPr/>
        <p:txBody>
          <a:bodyPr/>
          <a:lstStyle/>
          <a:p>
            <a:pPr lvl="0"/>
            <a:r>
              <a:rPr lang="de-DE" sz="1400" dirty="0">
                <a:solidFill>
                  <a:prstClr val="black">
                    <a:tint val="75000"/>
                  </a:prstClr>
                </a:solidFill>
              </a:rPr>
              <a:t>VAT/GST-Case Law</a:t>
            </a:r>
          </a:p>
          <a:p>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17</a:t>
            </a:fld>
            <a:endParaRPr lang="de-DE">
              <a:solidFill>
                <a:prstClr val="black">
                  <a:tint val="75000"/>
                </a:prstClr>
              </a:solidFill>
            </a:endParaRPr>
          </a:p>
        </p:txBody>
      </p:sp>
    </p:spTree>
    <p:extLst>
      <p:ext uri="{BB962C8B-B14F-4D97-AF65-F5344CB8AC3E}">
        <p14:creationId xmlns:p14="http://schemas.microsoft.com/office/powerpoint/2010/main" val="23740414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630238" indent="-630238"/>
            <a:r>
              <a:rPr lang="en-GB" sz="3200" dirty="0" err="1" smtClean="0">
                <a:solidFill>
                  <a:schemeClr val="tx2">
                    <a:lumMod val="60000"/>
                    <a:lumOff val="40000"/>
                  </a:schemeClr>
                </a:solidFill>
              </a:rPr>
              <a:t>dd</a:t>
            </a:r>
            <a:r>
              <a:rPr lang="en-GB" sz="3200" dirty="0" smtClean="0">
                <a:solidFill>
                  <a:schemeClr val="tx2">
                    <a:lumMod val="60000"/>
                    <a:lumOff val="40000"/>
                  </a:schemeClr>
                </a:solidFill>
              </a:rPr>
              <a:t>) The judgment of the Swiss Federal Administrative Court (1)</a:t>
            </a:r>
            <a:endParaRPr lang="en-GB" sz="3200" dirty="0">
              <a:solidFill>
                <a:schemeClr val="tx2">
                  <a:lumMod val="60000"/>
                  <a:lumOff val="40000"/>
                </a:schemeClr>
              </a:solidFill>
            </a:endParaRPr>
          </a:p>
        </p:txBody>
      </p:sp>
      <p:sp>
        <p:nvSpPr>
          <p:cNvPr id="3" name="Inhaltsplatzhalter 2"/>
          <p:cNvSpPr>
            <a:spLocks noGrp="1"/>
          </p:cNvSpPr>
          <p:nvPr>
            <p:ph idx="1"/>
          </p:nvPr>
        </p:nvSpPr>
        <p:spPr/>
        <p:txBody>
          <a:bodyPr>
            <a:normAutofit/>
          </a:bodyPr>
          <a:lstStyle/>
          <a:p>
            <a:r>
              <a:rPr lang="en-GB" sz="2600" dirty="0" smtClean="0">
                <a:solidFill>
                  <a:schemeClr val="tx2">
                    <a:lumMod val="60000"/>
                    <a:lumOff val="40000"/>
                  </a:schemeClr>
                </a:solidFill>
              </a:rPr>
              <a:t>The Court recalls that taxpayers are basically free to organise their economic relations so as to bear the lowest possible tax burden</a:t>
            </a:r>
          </a:p>
          <a:p>
            <a:r>
              <a:rPr lang="en-GB" sz="2600" dirty="0" smtClean="0">
                <a:solidFill>
                  <a:schemeClr val="tx2">
                    <a:lumMod val="60000"/>
                    <a:lumOff val="40000"/>
                  </a:schemeClr>
                </a:solidFill>
              </a:rPr>
              <a:t>This freedom to organise is however limited by the institution of tax avoidance deduced from the constitutional prohibition of abuse of rights</a:t>
            </a:r>
          </a:p>
          <a:p>
            <a:r>
              <a:rPr lang="en-GB" sz="2600" dirty="0" smtClean="0">
                <a:solidFill>
                  <a:schemeClr val="tx2">
                    <a:lumMod val="60000"/>
                    <a:lumOff val="40000"/>
                  </a:schemeClr>
                </a:solidFill>
              </a:rPr>
              <a:t>Examination in the specific case of the three conditions which serve to determine whether there is a case of tax avoidance and which are also applicable in VAT matters</a:t>
            </a:r>
            <a:endParaRPr lang="en-GB" sz="2600" dirty="0">
              <a:solidFill>
                <a:schemeClr val="tx2">
                  <a:lumMod val="60000"/>
                  <a:lumOff val="40000"/>
                </a:schemeClr>
              </a:solidFill>
            </a:endParaRPr>
          </a:p>
        </p:txBody>
      </p:sp>
      <p:sp>
        <p:nvSpPr>
          <p:cNvPr id="4" name="Fußzeilenplatzhalter 3"/>
          <p:cNvSpPr>
            <a:spLocks noGrp="1"/>
          </p:cNvSpPr>
          <p:nvPr>
            <p:ph type="ftr" sz="quarter" idx="11"/>
          </p:nvPr>
        </p:nvSpPr>
        <p:spPr/>
        <p:txBody>
          <a:bodyPr/>
          <a:lstStyle/>
          <a:p>
            <a:pPr lvl="0"/>
            <a:r>
              <a:rPr lang="de-DE" sz="1400" dirty="0">
                <a:solidFill>
                  <a:prstClr val="black">
                    <a:tint val="75000"/>
                  </a:prstClr>
                </a:solidFill>
              </a:rPr>
              <a:t>VAT/GST-Case Law</a:t>
            </a: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18</a:t>
            </a:fld>
            <a:endParaRPr lang="de-DE">
              <a:solidFill>
                <a:prstClr val="black">
                  <a:tint val="75000"/>
                </a:prstClr>
              </a:solidFill>
            </a:endParaRPr>
          </a:p>
        </p:txBody>
      </p:sp>
    </p:spTree>
    <p:extLst>
      <p:ext uri="{BB962C8B-B14F-4D97-AF65-F5344CB8AC3E}">
        <p14:creationId xmlns:p14="http://schemas.microsoft.com/office/powerpoint/2010/main" val="42275185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630238" indent="-630238"/>
            <a:r>
              <a:rPr lang="en-GB" sz="3200" dirty="0" err="1" smtClean="0">
                <a:solidFill>
                  <a:schemeClr val="tx2">
                    <a:lumMod val="60000"/>
                    <a:lumOff val="40000"/>
                  </a:schemeClr>
                </a:solidFill>
              </a:rPr>
              <a:t>dd</a:t>
            </a:r>
            <a:r>
              <a:rPr lang="en-GB" sz="3200" dirty="0" smtClean="0">
                <a:solidFill>
                  <a:schemeClr val="tx2">
                    <a:lumMod val="60000"/>
                    <a:lumOff val="40000"/>
                  </a:schemeClr>
                </a:solidFill>
              </a:rPr>
              <a:t>) The judgment of the Swiss Federal Administrative Court (2)</a:t>
            </a:r>
            <a:endParaRPr lang="en-GB" sz="3200" dirty="0">
              <a:solidFill>
                <a:schemeClr val="tx2">
                  <a:lumMod val="60000"/>
                  <a:lumOff val="40000"/>
                </a:schemeClr>
              </a:solidFill>
            </a:endParaRPr>
          </a:p>
        </p:txBody>
      </p:sp>
      <p:sp>
        <p:nvSpPr>
          <p:cNvPr id="3" name="Inhaltsplatzhalter 2"/>
          <p:cNvSpPr>
            <a:spLocks noGrp="1"/>
          </p:cNvSpPr>
          <p:nvPr>
            <p:ph idx="1"/>
          </p:nvPr>
        </p:nvSpPr>
        <p:spPr/>
        <p:txBody>
          <a:bodyPr>
            <a:normAutofit lnSpcReduction="10000"/>
          </a:bodyPr>
          <a:lstStyle/>
          <a:p>
            <a:pPr marL="0" indent="0">
              <a:buNone/>
            </a:pPr>
            <a:r>
              <a:rPr lang="en-US" sz="2600" dirty="0" smtClean="0">
                <a:solidFill>
                  <a:schemeClr val="tx2">
                    <a:lumMod val="60000"/>
                    <a:lumOff val="40000"/>
                  </a:schemeClr>
                </a:solidFill>
              </a:rPr>
              <a:t>(</a:t>
            </a:r>
            <a:r>
              <a:rPr lang="en-US" sz="2600" dirty="0" err="1" smtClean="0">
                <a:solidFill>
                  <a:schemeClr val="tx2">
                    <a:lumMod val="60000"/>
                    <a:lumOff val="40000"/>
                  </a:schemeClr>
                </a:solidFill>
              </a:rPr>
              <a:t>i</a:t>
            </a:r>
            <a:r>
              <a:rPr lang="en-US" sz="2600" dirty="0">
                <a:solidFill>
                  <a:schemeClr val="tx2">
                    <a:lumMod val="60000"/>
                    <a:lumOff val="40000"/>
                  </a:schemeClr>
                </a:solidFill>
              </a:rPr>
              <a:t>) Criterion of </a:t>
            </a:r>
            <a:r>
              <a:rPr lang="en-US" sz="2600" dirty="0" smtClean="0">
                <a:solidFill>
                  <a:schemeClr val="tx2">
                    <a:lumMod val="60000"/>
                    <a:lumOff val="40000"/>
                  </a:schemeClr>
                </a:solidFill>
              </a:rPr>
              <a:t>the </a:t>
            </a:r>
            <a:r>
              <a:rPr lang="en-US" sz="2600" i="1" dirty="0" smtClean="0">
                <a:solidFill>
                  <a:schemeClr val="tx2">
                    <a:lumMod val="60000"/>
                    <a:lumOff val="40000"/>
                  </a:schemeClr>
                </a:solidFill>
              </a:rPr>
              <a:t>unusual </a:t>
            </a:r>
            <a:r>
              <a:rPr lang="en-US" sz="2600" i="1" dirty="0">
                <a:solidFill>
                  <a:schemeClr val="tx2">
                    <a:lumMod val="60000"/>
                    <a:lumOff val="40000"/>
                  </a:schemeClr>
                </a:solidFill>
              </a:rPr>
              <a:t>construction </a:t>
            </a:r>
            <a:r>
              <a:rPr lang="en-US" sz="2600" dirty="0">
                <a:solidFill>
                  <a:schemeClr val="tx2">
                    <a:lumMod val="60000"/>
                    <a:lumOff val="40000"/>
                  </a:schemeClr>
                </a:solidFill>
              </a:rPr>
              <a:t>(objective element)</a:t>
            </a:r>
            <a:endParaRPr lang="en-US" sz="2600" dirty="0" smtClean="0">
              <a:solidFill>
                <a:schemeClr val="tx2">
                  <a:lumMod val="60000"/>
                  <a:lumOff val="40000"/>
                </a:schemeClr>
              </a:solidFill>
            </a:endParaRPr>
          </a:p>
          <a:p>
            <a:r>
              <a:rPr lang="en-US" sz="2600" dirty="0" smtClean="0">
                <a:solidFill>
                  <a:schemeClr val="tx2">
                    <a:lumMod val="60000"/>
                    <a:lumOff val="40000"/>
                  </a:schemeClr>
                </a:solidFill>
              </a:rPr>
              <a:t>It </a:t>
            </a:r>
            <a:r>
              <a:rPr lang="en-US" sz="2600" dirty="0">
                <a:solidFill>
                  <a:schemeClr val="tx2">
                    <a:lumMod val="60000"/>
                    <a:lumOff val="40000"/>
                  </a:schemeClr>
                </a:solidFill>
              </a:rPr>
              <a:t>is not disputed that the city has the right to create a separate autonomous </a:t>
            </a:r>
            <a:r>
              <a:rPr lang="en-US" sz="2600" dirty="0" smtClean="0">
                <a:solidFill>
                  <a:schemeClr val="tx2">
                    <a:lumMod val="60000"/>
                    <a:lumOff val="40000"/>
                  </a:schemeClr>
                </a:solidFill>
              </a:rPr>
              <a:t>agency for </a:t>
            </a:r>
            <a:r>
              <a:rPr lang="en-US" sz="2600" dirty="0">
                <a:solidFill>
                  <a:schemeClr val="tx2">
                    <a:lumMod val="60000"/>
                    <a:lumOff val="40000"/>
                  </a:schemeClr>
                </a:solidFill>
              </a:rPr>
              <a:t>the internal accounting of </a:t>
            </a:r>
            <a:r>
              <a:rPr lang="en-US" sz="2600" dirty="0" smtClean="0">
                <a:solidFill>
                  <a:schemeClr val="tx2">
                    <a:lumMod val="60000"/>
                    <a:lumOff val="40000"/>
                  </a:schemeClr>
                </a:solidFill>
              </a:rPr>
              <a:t>the rental of buildings</a:t>
            </a:r>
          </a:p>
          <a:p>
            <a:r>
              <a:rPr lang="en-US" sz="2600" dirty="0">
                <a:solidFill>
                  <a:schemeClr val="tx2">
                    <a:lumMod val="60000"/>
                    <a:lumOff val="40000"/>
                  </a:schemeClr>
                </a:solidFill>
              </a:rPr>
              <a:t>The creation of a separate autonomous </a:t>
            </a:r>
            <a:r>
              <a:rPr lang="en-US" sz="2600" dirty="0" smtClean="0">
                <a:solidFill>
                  <a:schemeClr val="tx2">
                    <a:lumMod val="60000"/>
                    <a:lumOff val="40000"/>
                  </a:schemeClr>
                </a:solidFill>
              </a:rPr>
              <a:t>agency is </a:t>
            </a:r>
            <a:r>
              <a:rPr lang="en-US" sz="2600" dirty="0">
                <a:solidFill>
                  <a:schemeClr val="tx2">
                    <a:lumMod val="60000"/>
                    <a:lumOff val="40000"/>
                  </a:schemeClr>
                </a:solidFill>
              </a:rPr>
              <a:t>not strange in itself, </a:t>
            </a:r>
            <a:r>
              <a:rPr lang="en-US" sz="2600" dirty="0" smtClean="0">
                <a:solidFill>
                  <a:schemeClr val="tx2">
                    <a:lumMod val="60000"/>
                    <a:lumOff val="40000"/>
                  </a:schemeClr>
                </a:solidFill>
              </a:rPr>
              <a:t>nor is </a:t>
            </a:r>
            <a:r>
              <a:rPr lang="en-US" sz="2600" dirty="0">
                <a:solidFill>
                  <a:schemeClr val="tx2">
                    <a:lumMod val="60000"/>
                    <a:lumOff val="40000"/>
                  </a:schemeClr>
                </a:solidFill>
              </a:rPr>
              <a:t>the fact that buildings are leased between </a:t>
            </a:r>
            <a:r>
              <a:rPr lang="en-US" sz="2600" dirty="0" smtClean="0">
                <a:solidFill>
                  <a:schemeClr val="tx2">
                    <a:lumMod val="60000"/>
                    <a:lumOff val="40000"/>
                  </a:schemeClr>
                </a:solidFill>
              </a:rPr>
              <a:t>agencies of </a:t>
            </a:r>
            <a:r>
              <a:rPr lang="en-US" sz="2600" dirty="0">
                <a:solidFill>
                  <a:schemeClr val="tx2">
                    <a:lumMod val="60000"/>
                    <a:lumOff val="40000"/>
                  </a:schemeClr>
                </a:solidFill>
              </a:rPr>
              <a:t>the same public </a:t>
            </a:r>
            <a:r>
              <a:rPr lang="en-US" sz="2600" dirty="0" smtClean="0">
                <a:solidFill>
                  <a:schemeClr val="tx2">
                    <a:lumMod val="60000"/>
                    <a:lumOff val="40000"/>
                  </a:schemeClr>
                </a:solidFill>
              </a:rPr>
              <a:t>authority</a:t>
            </a:r>
          </a:p>
          <a:p>
            <a:r>
              <a:rPr lang="en-US" sz="2600" dirty="0">
                <a:solidFill>
                  <a:schemeClr val="tx2">
                    <a:lumMod val="60000"/>
                    <a:lumOff val="40000"/>
                  </a:schemeClr>
                </a:solidFill>
              </a:rPr>
              <a:t>The aim of cost transparency is not against the law and makes sense from an economic point of </a:t>
            </a:r>
            <a:r>
              <a:rPr lang="en-US" sz="2600" dirty="0" smtClean="0">
                <a:solidFill>
                  <a:schemeClr val="tx2">
                    <a:lumMod val="60000"/>
                    <a:lumOff val="40000"/>
                  </a:schemeClr>
                </a:solidFill>
              </a:rPr>
              <a:t>view</a:t>
            </a:r>
          </a:p>
          <a:p>
            <a:r>
              <a:rPr lang="en-US" sz="2600" dirty="0">
                <a:solidFill>
                  <a:schemeClr val="tx2">
                    <a:lumMod val="60000"/>
                    <a:lumOff val="40000"/>
                  </a:schemeClr>
                </a:solidFill>
              </a:rPr>
              <a:t>Nor is it in question that leasing between internal city </a:t>
            </a:r>
            <a:r>
              <a:rPr lang="en-US" sz="2600" dirty="0" smtClean="0">
                <a:solidFill>
                  <a:schemeClr val="tx2">
                    <a:lumMod val="60000"/>
                    <a:lumOff val="40000"/>
                  </a:schemeClr>
                </a:solidFill>
              </a:rPr>
              <a:t>agencies makes </a:t>
            </a:r>
            <a:r>
              <a:rPr lang="en-US" sz="2600" dirty="0">
                <a:solidFill>
                  <a:schemeClr val="tx2">
                    <a:lumMod val="60000"/>
                    <a:lumOff val="40000"/>
                  </a:schemeClr>
                </a:solidFill>
              </a:rPr>
              <a:t>it possible to achieve this objective</a:t>
            </a:r>
          </a:p>
          <a:p>
            <a:endParaRPr lang="de-DE" sz="2600" dirty="0" smtClean="0">
              <a:solidFill>
                <a:schemeClr val="tx2">
                  <a:lumMod val="60000"/>
                  <a:lumOff val="40000"/>
                </a:schemeClr>
              </a:solidFill>
            </a:endParaRPr>
          </a:p>
        </p:txBody>
      </p:sp>
      <p:sp>
        <p:nvSpPr>
          <p:cNvPr id="4" name="Fußzeilenplatzhalter 3"/>
          <p:cNvSpPr>
            <a:spLocks noGrp="1"/>
          </p:cNvSpPr>
          <p:nvPr>
            <p:ph type="ftr" sz="quarter" idx="11"/>
          </p:nvPr>
        </p:nvSpPr>
        <p:spPr/>
        <p:txBody>
          <a:bodyPr/>
          <a:lstStyle/>
          <a:p>
            <a:pPr lvl="0"/>
            <a:r>
              <a:rPr lang="de-DE" sz="1400" dirty="0">
                <a:solidFill>
                  <a:prstClr val="black">
                    <a:tint val="75000"/>
                  </a:prstClr>
                </a:solidFill>
              </a:rPr>
              <a:t>VAT/GST-Case Law</a:t>
            </a:r>
          </a:p>
          <a:p>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19</a:t>
            </a:fld>
            <a:endParaRPr lang="de-DE">
              <a:solidFill>
                <a:prstClr val="black">
                  <a:tint val="75000"/>
                </a:prstClr>
              </a:solidFill>
            </a:endParaRPr>
          </a:p>
        </p:txBody>
      </p:sp>
    </p:spTree>
    <p:extLst>
      <p:ext uri="{BB962C8B-B14F-4D97-AF65-F5344CB8AC3E}">
        <p14:creationId xmlns:p14="http://schemas.microsoft.com/office/powerpoint/2010/main" val="38218673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en-GB" sz="4000" dirty="0" smtClean="0">
                <a:solidFill>
                  <a:schemeClr val="tx2">
                    <a:lumMod val="60000"/>
                    <a:lumOff val="40000"/>
                  </a:schemeClr>
                </a:solidFill>
              </a:rPr>
              <a:t>1. Topic: Limits of legal </a:t>
            </a:r>
            <a:br>
              <a:rPr lang="en-GB" sz="4000" dirty="0" smtClean="0">
                <a:solidFill>
                  <a:schemeClr val="tx2">
                    <a:lumMod val="60000"/>
                    <a:lumOff val="40000"/>
                  </a:schemeClr>
                </a:solidFill>
              </a:rPr>
            </a:br>
            <a:r>
              <a:rPr lang="en-GB" sz="4000" dirty="0" smtClean="0">
                <a:solidFill>
                  <a:schemeClr val="tx2">
                    <a:lumMod val="60000"/>
                    <a:lumOff val="40000"/>
                  </a:schemeClr>
                </a:solidFill>
              </a:rPr>
              <a:t>tax avoidance – tax abuse</a:t>
            </a:r>
            <a:endParaRPr lang="en-GB" dirty="0">
              <a:solidFill>
                <a:schemeClr val="tx2"/>
              </a:solidFill>
            </a:endParaRPr>
          </a:p>
        </p:txBody>
      </p:sp>
      <p:sp>
        <p:nvSpPr>
          <p:cNvPr id="3" name="Untertitel 2"/>
          <p:cNvSpPr>
            <a:spLocks noGrp="1"/>
          </p:cNvSpPr>
          <p:nvPr>
            <p:ph type="subTitle" idx="1"/>
          </p:nvPr>
        </p:nvSpPr>
        <p:spPr/>
        <p:txBody>
          <a:bodyPr>
            <a:normAutofit/>
          </a:bodyPr>
          <a:lstStyle/>
          <a:p>
            <a:r>
              <a:rPr lang="de-DE" dirty="0" smtClean="0">
                <a:solidFill>
                  <a:schemeClr val="accent1"/>
                </a:solidFill>
              </a:rPr>
              <a:t>Annie </a:t>
            </a:r>
            <a:r>
              <a:rPr lang="de-DE" dirty="0" err="1" smtClean="0">
                <a:solidFill>
                  <a:schemeClr val="accent1"/>
                </a:solidFill>
              </a:rPr>
              <a:t>Rochat</a:t>
            </a:r>
            <a:r>
              <a:rPr lang="de-DE" dirty="0" smtClean="0">
                <a:solidFill>
                  <a:schemeClr val="accent1"/>
                </a:solidFill>
              </a:rPr>
              <a:t> </a:t>
            </a:r>
            <a:r>
              <a:rPr lang="de-DE" dirty="0" err="1" smtClean="0">
                <a:solidFill>
                  <a:schemeClr val="accent1"/>
                </a:solidFill>
              </a:rPr>
              <a:t>Pauchard</a:t>
            </a:r>
            <a:endParaRPr lang="de-DE" dirty="0" smtClean="0">
              <a:solidFill>
                <a:schemeClr val="accent1"/>
              </a:solidFill>
            </a:endParaRPr>
          </a:p>
        </p:txBody>
      </p:sp>
      <p:sp>
        <p:nvSpPr>
          <p:cNvPr id="4" name="Foliennummernplatzhalter 3"/>
          <p:cNvSpPr>
            <a:spLocks noGrp="1"/>
          </p:cNvSpPr>
          <p:nvPr>
            <p:ph type="sldNum" sz="quarter" idx="12"/>
          </p:nvPr>
        </p:nvSpPr>
        <p:spPr/>
        <p:txBody>
          <a:bodyPr/>
          <a:lstStyle/>
          <a:p>
            <a:fld id="{2E516079-CB82-41A5-85D1-14DFD15C0BC9}" type="slidenum">
              <a:rPr lang="de-DE" smtClean="0">
                <a:solidFill>
                  <a:prstClr val="black">
                    <a:tint val="75000"/>
                  </a:prstClr>
                </a:solidFill>
              </a:rPr>
              <a:pPr/>
              <a:t>2</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r>
              <a:rPr lang="de-DE" dirty="0" smtClean="0">
                <a:solidFill>
                  <a:prstClr val="black">
                    <a:tint val="75000"/>
                  </a:prstClr>
                </a:solidFill>
              </a:rPr>
              <a:t>VAT/GST-Case Law</a:t>
            </a:r>
            <a:endParaRPr lang="de-DE" dirty="0">
              <a:solidFill>
                <a:prstClr val="black">
                  <a:tint val="75000"/>
                </a:prstClr>
              </a:solidFill>
            </a:endParaRPr>
          </a:p>
        </p:txBody>
      </p:sp>
    </p:spTree>
    <p:extLst>
      <p:ext uri="{BB962C8B-B14F-4D97-AF65-F5344CB8AC3E}">
        <p14:creationId xmlns:p14="http://schemas.microsoft.com/office/powerpoint/2010/main" val="29067781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630238" indent="-630238"/>
            <a:r>
              <a:rPr lang="en-GB" sz="3200" dirty="0" err="1" smtClean="0">
                <a:solidFill>
                  <a:schemeClr val="tx2">
                    <a:lumMod val="60000"/>
                    <a:lumOff val="40000"/>
                  </a:schemeClr>
                </a:solidFill>
              </a:rPr>
              <a:t>dd</a:t>
            </a:r>
            <a:r>
              <a:rPr lang="en-GB" sz="3200" dirty="0" smtClean="0">
                <a:solidFill>
                  <a:schemeClr val="tx2">
                    <a:lumMod val="60000"/>
                    <a:lumOff val="40000"/>
                  </a:schemeClr>
                </a:solidFill>
              </a:rPr>
              <a:t>) The judgment of the Swiss Federal Administrative Court (3)</a:t>
            </a:r>
            <a:endParaRPr lang="en-GB" sz="3200" dirty="0">
              <a:solidFill>
                <a:schemeClr val="tx2">
                  <a:lumMod val="60000"/>
                  <a:lumOff val="40000"/>
                </a:schemeClr>
              </a:solidFill>
            </a:endParaRPr>
          </a:p>
        </p:txBody>
      </p:sp>
      <p:sp>
        <p:nvSpPr>
          <p:cNvPr id="3" name="Inhaltsplatzhalter 2"/>
          <p:cNvSpPr>
            <a:spLocks noGrp="1"/>
          </p:cNvSpPr>
          <p:nvPr>
            <p:ph idx="1"/>
          </p:nvPr>
        </p:nvSpPr>
        <p:spPr/>
        <p:txBody>
          <a:bodyPr>
            <a:noAutofit/>
          </a:bodyPr>
          <a:lstStyle/>
          <a:p>
            <a:r>
              <a:rPr lang="en-GB" sz="2500" dirty="0" smtClean="0">
                <a:solidFill>
                  <a:schemeClr val="tx2">
                    <a:lumMod val="60000"/>
                    <a:lumOff val="40000"/>
                  </a:schemeClr>
                </a:solidFill>
              </a:rPr>
              <a:t>What is unusual here is the way in which the measure has been concretised to obtain “more transparency”</a:t>
            </a:r>
          </a:p>
          <a:p>
            <a:r>
              <a:rPr lang="en-GB" sz="2500" dirty="0" smtClean="0">
                <a:solidFill>
                  <a:schemeClr val="tx2">
                    <a:lumMod val="60000"/>
                    <a:lumOff val="40000"/>
                  </a:schemeClr>
                </a:solidFill>
              </a:rPr>
              <a:t>The fact that the measure concerns only buildings in which major investments are planned and not </a:t>
            </a:r>
            <a:r>
              <a:rPr lang="en-GB" sz="2500" u="sng" dirty="0" smtClean="0">
                <a:solidFill>
                  <a:schemeClr val="tx2">
                    <a:lumMod val="60000"/>
                    <a:lumOff val="40000"/>
                  </a:schemeClr>
                </a:solidFill>
              </a:rPr>
              <a:t>all buildings</a:t>
            </a:r>
            <a:r>
              <a:rPr lang="en-GB" sz="2500" dirty="0" smtClean="0">
                <a:solidFill>
                  <a:schemeClr val="tx2">
                    <a:lumMod val="60000"/>
                    <a:lumOff val="40000"/>
                  </a:schemeClr>
                </a:solidFill>
              </a:rPr>
              <a:t> is in contradiction with the principle of transparency pursued and calls into question the objective of the cost comparison; the reasons for transparency cannot be recognized because of the inconsistency of the implementation of the chosen rental model</a:t>
            </a:r>
          </a:p>
          <a:p>
            <a:r>
              <a:rPr lang="en-GB" sz="2500" dirty="0" smtClean="0">
                <a:solidFill>
                  <a:schemeClr val="tx2">
                    <a:lumMod val="60000"/>
                    <a:lumOff val="40000"/>
                  </a:schemeClr>
                </a:solidFill>
              </a:rPr>
              <a:t>The Court finds that if the tax aspect is eliminated, the construction chosen makes no economic sense; the unusual character of the construction is therefore given</a:t>
            </a:r>
          </a:p>
        </p:txBody>
      </p:sp>
      <p:sp>
        <p:nvSpPr>
          <p:cNvPr id="4" name="Fußzeilenplatzhalter 3"/>
          <p:cNvSpPr>
            <a:spLocks noGrp="1"/>
          </p:cNvSpPr>
          <p:nvPr>
            <p:ph type="ftr" sz="quarter" idx="11"/>
          </p:nvPr>
        </p:nvSpPr>
        <p:spPr/>
        <p:txBody>
          <a:bodyPr/>
          <a:lstStyle/>
          <a:p>
            <a:pPr lvl="0"/>
            <a:r>
              <a:rPr lang="de-DE" sz="1400" dirty="0">
                <a:solidFill>
                  <a:prstClr val="black">
                    <a:tint val="75000"/>
                  </a:prstClr>
                </a:solidFill>
              </a:rPr>
              <a:t>VAT/GST-Case Law</a:t>
            </a:r>
          </a:p>
          <a:p>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20</a:t>
            </a:fld>
            <a:endParaRPr lang="de-DE">
              <a:solidFill>
                <a:prstClr val="black">
                  <a:tint val="75000"/>
                </a:prstClr>
              </a:solidFill>
            </a:endParaRPr>
          </a:p>
        </p:txBody>
      </p:sp>
    </p:spTree>
    <p:extLst>
      <p:ext uri="{BB962C8B-B14F-4D97-AF65-F5344CB8AC3E}">
        <p14:creationId xmlns:p14="http://schemas.microsoft.com/office/powerpoint/2010/main" val="5827311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630238" indent="-630238"/>
            <a:r>
              <a:rPr lang="en-GB" sz="3200" dirty="0" err="1" smtClean="0">
                <a:solidFill>
                  <a:schemeClr val="tx2">
                    <a:lumMod val="60000"/>
                    <a:lumOff val="40000"/>
                  </a:schemeClr>
                </a:solidFill>
              </a:rPr>
              <a:t>dd</a:t>
            </a:r>
            <a:r>
              <a:rPr lang="en-GB" sz="3200" dirty="0" smtClean="0">
                <a:solidFill>
                  <a:schemeClr val="tx2">
                    <a:lumMod val="60000"/>
                    <a:lumOff val="40000"/>
                  </a:schemeClr>
                </a:solidFill>
              </a:rPr>
              <a:t>) The judgment of the Swiss Federal Administrative Court (4)</a:t>
            </a:r>
            <a:endParaRPr lang="en-GB" sz="3200" dirty="0">
              <a:solidFill>
                <a:schemeClr val="tx2">
                  <a:lumMod val="60000"/>
                  <a:lumOff val="40000"/>
                </a:schemeClr>
              </a:solidFill>
            </a:endParaRPr>
          </a:p>
        </p:txBody>
      </p:sp>
      <p:sp>
        <p:nvSpPr>
          <p:cNvPr id="3" name="Inhaltsplatzhalter 2"/>
          <p:cNvSpPr>
            <a:spLocks noGrp="1"/>
          </p:cNvSpPr>
          <p:nvPr>
            <p:ph idx="1"/>
          </p:nvPr>
        </p:nvSpPr>
        <p:spPr/>
        <p:txBody>
          <a:bodyPr>
            <a:normAutofit lnSpcReduction="10000"/>
          </a:bodyPr>
          <a:lstStyle/>
          <a:p>
            <a:pPr marL="0" indent="0">
              <a:buNone/>
            </a:pPr>
            <a:r>
              <a:rPr lang="en-US" sz="2600" dirty="0" smtClean="0">
                <a:solidFill>
                  <a:schemeClr val="tx2">
                    <a:lumMod val="60000"/>
                    <a:lumOff val="40000"/>
                  </a:schemeClr>
                </a:solidFill>
              </a:rPr>
              <a:t>(ii</a:t>
            </a:r>
            <a:r>
              <a:rPr lang="en-US" sz="2600" dirty="0">
                <a:solidFill>
                  <a:schemeClr val="tx2">
                    <a:lumMod val="60000"/>
                    <a:lumOff val="40000"/>
                  </a:schemeClr>
                </a:solidFill>
              </a:rPr>
              <a:t>) Criterion of </a:t>
            </a:r>
            <a:r>
              <a:rPr lang="en-US" sz="2600" dirty="0" smtClean="0">
                <a:solidFill>
                  <a:schemeClr val="tx2">
                    <a:lumMod val="60000"/>
                    <a:lumOff val="40000"/>
                  </a:schemeClr>
                </a:solidFill>
              </a:rPr>
              <a:t>the</a:t>
            </a:r>
            <a:r>
              <a:rPr lang="en-US" sz="2600" i="1" dirty="0" smtClean="0">
                <a:solidFill>
                  <a:schemeClr val="tx2">
                    <a:lumMod val="60000"/>
                    <a:lumOff val="40000"/>
                  </a:schemeClr>
                </a:solidFill>
              </a:rPr>
              <a:t> aim of saving taxes </a:t>
            </a:r>
            <a:r>
              <a:rPr lang="en-US" sz="2600" dirty="0" smtClean="0">
                <a:solidFill>
                  <a:schemeClr val="tx2">
                    <a:lumMod val="60000"/>
                    <a:lumOff val="40000"/>
                  </a:schemeClr>
                </a:solidFill>
              </a:rPr>
              <a:t>(subjective element</a:t>
            </a:r>
            <a:r>
              <a:rPr lang="en-US" sz="2600" dirty="0">
                <a:solidFill>
                  <a:schemeClr val="tx2">
                    <a:lumMod val="60000"/>
                    <a:lumOff val="40000"/>
                  </a:schemeClr>
                </a:solidFill>
              </a:rPr>
              <a:t>)</a:t>
            </a:r>
            <a:endParaRPr lang="en-US" sz="2600" dirty="0" smtClean="0">
              <a:solidFill>
                <a:schemeClr val="tx2">
                  <a:lumMod val="60000"/>
                  <a:lumOff val="40000"/>
                </a:schemeClr>
              </a:solidFill>
            </a:endParaRPr>
          </a:p>
          <a:p>
            <a:r>
              <a:rPr lang="en-US" sz="2600" dirty="0">
                <a:solidFill>
                  <a:schemeClr val="tx2">
                    <a:lumMod val="60000"/>
                    <a:lumOff val="40000"/>
                  </a:schemeClr>
                </a:solidFill>
              </a:rPr>
              <a:t>The Court </a:t>
            </a:r>
            <a:r>
              <a:rPr lang="en-US" sz="2600" dirty="0" smtClean="0">
                <a:solidFill>
                  <a:schemeClr val="tx2">
                    <a:lumMod val="60000"/>
                    <a:lumOff val="40000"/>
                  </a:schemeClr>
                </a:solidFill>
              </a:rPr>
              <a:t>notes that </a:t>
            </a:r>
            <a:r>
              <a:rPr lang="en-US" sz="2600" dirty="0">
                <a:solidFill>
                  <a:schemeClr val="tx2">
                    <a:lumMod val="60000"/>
                    <a:lumOff val="40000"/>
                  </a:schemeClr>
                </a:solidFill>
              </a:rPr>
              <a:t>if the FTA accepts the structure, the city will be able to obtain the full deduction of input tax on the work carried out on the </a:t>
            </a:r>
            <a:r>
              <a:rPr lang="en-US" sz="2600" dirty="0" smtClean="0">
                <a:solidFill>
                  <a:schemeClr val="tx2">
                    <a:lumMod val="60000"/>
                    <a:lumOff val="40000"/>
                  </a:schemeClr>
                </a:solidFill>
              </a:rPr>
              <a:t>buildings</a:t>
            </a:r>
          </a:p>
          <a:p>
            <a:r>
              <a:rPr lang="en-US" sz="2600" dirty="0">
                <a:solidFill>
                  <a:schemeClr val="tx2">
                    <a:lumMod val="60000"/>
                    <a:lumOff val="40000"/>
                  </a:schemeClr>
                </a:solidFill>
              </a:rPr>
              <a:t>Otherwise, without the creation of the autonomous </a:t>
            </a:r>
            <a:r>
              <a:rPr lang="en-US" sz="2600" dirty="0" smtClean="0">
                <a:solidFill>
                  <a:schemeClr val="tx2">
                    <a:lumMod val="60000"/>
                    <a:lumOff val="40000"/>
                  </a:schemeClr>
                </a:solidFill>
              </a:rPr>
              <a:t>agency and </a:t>
            </a:r>
            <a:r>
              <a:rPr lang="en-US" sz="2600" dirty="0">
                <a:solidFill>
                  <a:schemeClr val="tx2">
                    <a:lumMod val="60000"/>
                    <a:lumOff val="40000"/>
                  </a:schemeClr>
                </a:solidFill>
              </a:rPr>
              <a:t>the </a:t>
            </a:r>
            <a:r>
              <a:rPr lang="en-US" sz="2600" dirty="0" smtClean="0">
                <a:solidFill>
                  <a:schemeClr val="tx2">
                    <a:lumMod val="60000"/>
                    <a:lumOff val="40000"/>
                  </a:schemeClr>
                </a:solidFill>
              </a:rPr>
              <a:t>counting of </a:t>
            </a:r>
            <a:r>
              <a:rPr lang="en-US" sz="2600" dirty="0">
                <a:solidFill>
                  <a:schemeClr val="tx2">
                    <a:lumMod val="60000"/>
                    <a:lumOff val="40000"/>
                  </a:schemeClr>
                </a:solidFill>
              </a:rPr>
              <a:t>a rental, the city would probably have no right to </a:t>
            </a:r>
            <a:r>
              <a:rPr lang="en-US" sz="2600" dirty="0" smtClean="0">
                <a:solidFill>
                  <a:schemeClr val="tx2">
                    <a:lumMod val="60000"/>
                    <a:lumOff val="40000"/>
                  </a:schemeClr>
                </a:solidFill>
              </a:rPr>
              <a:t>recover the </a:t>
            </a:r>
            <a:r>
              <a:rPr lang="en-US" sz="2600" dirty="0">
                <a:solidFill>
                  <a:schemeClr val="tx2">
                    <a:lumMod val="60000"/>
                    <a:lumOff val="40000"/>
                  </a:schemeClr>
                </a:solidFill>
              </a:rPr>
              <a:t>input </a:t>
            </a:r>
            <a:r>
              <a:rPr lang="en-US" sz="2600" dirty="0" smtClean="0">
                <a:solidFill>
                  <a:schemeClr val="tx2">
                    <a:lumMod val="60000"/>
                    <a:lumOff val="40000"/>
                  </a:schemeClr>
                </a:solidFill>
              </a:rPr>
              <a:t>tax</a:t>
            </a:r>
          </a:p>
          <a:p>
            <a:r>
              <a:rPr lang="en-US" sz="2600" dirty="0" smtClean="0">
                <a:solidFill>
                  <a:schemeClr val="tx2">
                    <a:lumMod val="60000"/>
                    <a:lumOff val="40000"/>
                  </a:schemeClr>
                </a:solidFill>
              </a:rPr>
              <a:t>The </a:t>
            </a:r>
            <a:r>
              <a:rPr lang="en-US" sz="2600" dirty="0">
                <a:solidFill>
                  <a:schemeClr val="tx2">
                    <a:lumMod val="60000"/>
                    <a:lumOff val="40000"/>
                  </a:schemeClr>
                </a:solidFill>
              </a:rPr>
              <a:t>services that use the buildings are schools that provide a basic education that is free in Switzerland; therefore these services are not subject to VAT in the absence of an entrepreneurial activity</a:t>
            </a:r>
            <a:endParaRPr lang="de-DE" sz="2600" dirty="0" smtClean="0">
              <a:solidFill>
                <a:schemeClr val="tx2">
                  <a:lumMod val="60000"/>
                  <a:lumOff val="40000"/>
                </a:schemeClr>
              </a:solidFill>
            </a:endParaRPr>
          </a:p>
        </p:txBody>
      </p:sp>
      <p:sp>
        <p:nvSpPr>
          <p:cNvPr id="4" name="Fußzeilenplatzhalter 3"/>
          <p:cNvSpPr>
            <a:spLocks noGrp="1"/>
          </p:cNvSpPr>
          <p:nvPr>
            <p:ph type="ftr" sz="quarter" idx="11"/>
          </p:nvPr>
        </p:nvSpPr>
        <p:spPr/>
        <p:txBody>
          <a:bodyPr/>
          <a:lstStyle/>
          <a:p>
            <a:pPr lvl="0"/>
            <a:r>
              <a:rPr lang="de-DE" sz="1400" dirty="0">
                <a:solidFill>
                  <a:prstClr val="black">
                    <a:tint val="75000"/>
                  </a:prstClr>
                </a:solidFill>
              </a:rPr>
              <a:t>VAT/GST-Case Law</a:t>
            </a:r>
          </a:p>
          <a:p>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21</a:t>
            </a:fld>
            <a:endParaRPr lang="de-DE">
              <a:solidFill>
                <a:prstClr val="black">
                  <a:tint val="75000"/>
                </a:prstClr>
              </a:solidFill>
            </a:endParaRPr>
          </a:p>
        </p:txBody>
      </p:sp>
    </p:spTree>
    <p:extLst>
      <p:ext uri="{BB962C8B-B14F-4D97-AF65-F5344CB8AC3E}">
        <p14:creationId xmlns:p14="http://schemas.microsoft.com/office/powerpoint/2010/main" val="37999517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630238" indent="-630238"/>
            <a:r>
              <a:rPr lang="en-GB" sz="3200" dirty="0" err="1" smtClean="0">
                <a:solidFill>
                  <a:schemeClr val="tx2">
                    <a:lumMod val="60000"/>
                    <a:lumOff val="40000"/>
                  </a:schemeClr>
                </a:solidFill>
              </a:rPr>
              <a:t>dd</a:t>
            </a:r>
            <a:r>
              <a:rPr lang="en-GB" sz="3200" dirty="0" smtClean="0">
                <a:solidFill>
                  <a:schemeClr val="tx2">
                    <a:lumMod val="60000"/>
                    <a:lumOff val="40000"/>
                  </a:schemeClr>
                </a:solidFill>
              </a:rPr>
              <a:t>) The judgment of the Swiss Federal Administrative Court (5)</a:t>
            </a:r>
            <a:endParaRPr lang="en-GB" sz="3200" dirty="0">
              <a:solidFill>
                <a:schemeClr val="tx2">
                  <a:lumMod val="60000"/>
                  <a:lumOff val="40000"/>
                </a:schemeClr>
              </a:solidFill>
            </a:endParaRPr>
          </a:p>
        </p:txBody>
      </p:sp>
      <p:sp>
        <p:nvSpPr>
          <p:cNvPr id="3" name="Inhaltsplatzhalter 2"/>
          <p:cNvSpPr>
            <a:spLocks noGrp="1"/>
          </p:cNvSpPr>
          <p:nvPr>
            <p:ph idx="1"/>
          </p:nvPr>
        </p:nvSpPr>
        <p:spPr/>
        <p:txBody>
          <a:bodyPr>
            <a:noAutofit/>
          </a:bodyPr>
          <a:lstStyle/>
          <a:p>
            <a:r>
              <a:rPr lang="en-US" sz="2500" dirty="0">
                <a:solidFill>
                  <a:schemeClr val="tx2">
                    <a:lumMod val="60000"/>
                    <a:lumOff val="40000"/>
                  </a:schemeClr>
                </a:solidFill>
              </a:rPr>
              <a:t>As the city obtained through its structure </a:t>
            </a:r>
            <a:r>
              <a:rPr lang="en-US" sz="2500" dirty="0" smtClean="0">
                <a:solidFill>
                  <a:schemeClr val="tx2">
                    <a:lumMod val="60000"/>
                    <a:lumOff val="40000"/>
                  </a:schemeClr>
                </a:solidFill>
              </a:rPr>
              <a:t>an input tax </a:t>
            </a:r>
            <a:r>
              <a:rPr lang="en-US" sz="2500" dirty="0">
                <a:solidFill>
                  <a:schemeClr val="tx2">
                    <a:lumMod val="60000"/>
                    <a:lumOff val="40000"/>
                  </a:schemeClr>
                </a:solidFill>
              </a:rPr>
              <a:t>that it could not otherwise have had, the intention of tax </a:t>
            </a:r>
            <a:r>
              <a:rPr lang="en-US" sz="2500" dirty="0" smtClean="0">
                <a:solidFill>
                  <a:schemeClr val="tx2">
                    <a:lumMod val="60000"/>
                    <a:lumOff val="40000"/>
                  </a:schemeClr>
                </a:solidFill>
              </a:rPr>
              <a:t>avoidance must </a:t>
            </a:r>
            <a:r>
              <a:rPr lang="en-US" sz="2500" dirty="0">
                <a:solidFill>
                  <a:schemeClr val="tx2">
                    <a:lumMod val="60000"/>
                    <a:lumOff val="40000"/>
                  </a:schemeClr>
                </a:solidFill>
              </a:rPr>
              <a:t>be presumed, especially </a:t>
            </a:r>
            <a:r>
              <a:rPr lang="en-US" sz="2500" dirty="0" smtClean="0">
                <a:solidFill>
                  <a:schemeClr val="tx2">
                    <a:lumMod val="60000"/>
                    <a:lumOff val="40000"/>
                  </a:schemeClr>
                </a:solidFill>
              </a:rPr>
              <a:t>due to the fact that the </a:t>
            </a:r>
            <a:r>
              <a:rPr lang="en-US" sz="2500" dirty="0">
                <a:solidFill>
                  <a:schemeClr val="tx2">
                    <a:lumMod val="60000"/>
                    <a:lumOff val="40000"/>
                  </a:schemeClr>
                </a:solidFill>
              </a:rPr>
              <a:t>advantage is obtained thanks to an unusual structure because having limited the rent only to certain selected </a:t>
            </a:r>
            <a:r>
              <a:rPr lang="en-US" sz="2500" dirty="0" smtClean="0">
                <a:solidFill>
                  <a:schemeClr val="tx2">
                    <a:lumMod val="60000"/>
                    <a:lumOff val="40000"/>
                  </a:schemeClr>
                </a:solidFill>
              </a:rPr>
              <a:t>buildings</a:t>
            </a:r>
          </a:p>
          <a:p>
            <a:r>
              <a:rPr lang="en-US" sz="2500" dirty="0">
                <a:solidFill>
                  <a:schemeClr val="tx2">
                    <a:lumMod val="60000"/>
                    <a:lumOff val="40000"/>
                  </a:schemeClr>
                </a:solidFill>
              </a:rPr>
              <a:t>This </a:t>
            </a:r>
            <a:r>
              <a:rPr lang="en-US" sz="2500" dirty="0" smtClean="0">
                <a:solidFill>
                  <a:schemeClr val="tx2">
                    <a:lumMod val="60000"/>
                    <a:lumOff val="40000"/>
                  </a:schemeClr>
                </a:solidFill>
              </a:rPr>
              <a:t>fiscal advantage </a:t>
            </a:r>
            <a:r>
              <a:rPr lang="en-US" sz="2500" dirty="0">
                <a:solidFill>
                  <a:schemeClr val="tx2">
                    <a:lumMod val="60000"/>
                    <a:lumOff val="40000"/>
                  </a:schemeClr>
                </a:solidFill>
              </a:rPr>
              <a:t>would be greatly reduced or even eliminated if all the city's buildings had been transferred to the autonomous </a:t>
            </a:r>
            <a:r>
              <a:rPr lang="en-US" sz="2500" dirty="0" smtClean="0">
                <a:solidFill>
                  <a:schemeClr val="tx2">
                    <a:lumMod val="60000"/>
                    <a:lumOff val="40000"/>
                  </a:schemeClr>
                </a:solidFill>
              </a:rPr>
              <a:t>agency and </a:t>
            </a:r>
            <a:r>
              <a:rPr lang="en-US" sz="2500" dirty="0">
                <a:solidFill>
                  <a:schemeClr val="tx2">
                    <a:lumMod val="60000"/>
                    <a:lumOff val="40000"/>
                  </a:schemeClr>
                </a:solidFill>
              </a:rPr>
              <a:t>rented with option </a:t>
            </a:r>
            <a:r>
              <a:rPr lang="en-US" sz="2500" dirty="0" smtClean="0">
                <a:solidFill>
                  <a:schemeClr val="tx2">
                    <a:lumMod val="60000"/>
                    <a:lumOff val="40000"/>
                  </a:schemeClr>
                </a:solidFill>
              </a:rPr>
              <a:t>(by </a:t>
            </a:r>
            <a:r>
              <a:rPr lang="en-US" sz="2500" dirty="0">
                <a:solidFill>
                  <a:schemeClr val="tx2">
                    <a:lumMod val="60000"/>
                    <a:lumOff val="40000"/>
                  </a:schemeClr>
                </a:solidFill>
              </a:rPr>
              <a:t>the fact that in the majority of cases the other </a:t>
            </a:r>
            <a:r>
              <a:rPr lang="en-US" sz="2500" dirty="0" smtClean="0">
                <a:solidFill>
                  <a:schemeClr val="tx2">
                    <a:lumMod val="60000"/>
                    <a:lumOff val="40000"/>
                  </a:schemeClr>
                </a:solidFill>
              </a:rPr>
              <a:t>agencies renting the buildings cannot </a:t>
            </a:r>
            <a:r>
              <a:rPr lang="en-US" sz="2500" dirty="0">
                <a:solidFill>
                  <a:schemeClr val="tx2">
                    <a:lumMod val="60000"/>
                    <a:lumOff val="40000"/>
                  </a:schemeClr>
                </a:solidFill>
              </a:rPr>
              <a:t>recover the input tax because they rarely develop entrepreneurial </a:t>
            </a:r>
            <a:r>
              <a:rPr lang="en-US" sz="2500" dirty="0" smtClean="0">
                <a:solidFill>
                  <a:schemeClr val="tx2">
                    <a:lumMod val="60000"/>
                    <a:lumOff val="40000"/>
                  </a:schemeClr>
                </a:solidFill>
              </a:rPr>
              <a:t>activities liable to VAT)</a:t>
            </a:r>
            <a:endParaRPr lang="de-DE" sz="2500" dirty="0" smtClean="0">
              <a:solidFill>
                <a:schemeClr val="tx2">
                  <a:lumMod val="60000"/>
                  <a:lumOff val="40000"/>
                </a:schemeClr>
              </a:solidFill>
            </a:endParaRPr>
          </a:p>
        </p:txBody>
      </p:sp>
      <p:sp>
        <p:nvSpPr>
          <p:cNvPr id="4" name="Fußzeilenplatzhalter 3"/>
          <p:cNvSpPr>
            <a:spLocks noGrp="1"/>
          </p:cNvSpPr>
          <p:nvPr>
            <p:ph type="ftr" sz="quarter" idx="11"/>
          </p:nvPr>
        </p:nvSpPr>
        <p:spPr/>
        <p:txBody>
          <a:bodyPr/>
          <a:lstStyle/>
          <a:p>
            <a:pPr lvl="0"/>
            <a:r>
              <a:rPr lang="de-DE" sz="1400" dirty="0">
                <a:solidFill>
                  <a:prstClr val="black">
                    <a:tint val="75000"/>
                  </a:prstClr>
                </a:solidFill>
              </a:rPr>
              <a:t>VAT/GST-Case Law</a:t>
            </a:r>
          </a:p>
          <a:p>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22</a:t>
            </a:fld>
            <a:endParaRPr lang="de-DE">
              <a:solidFill>
                <a:prstClr val="black">
                  <a:tint val="75000"/>
                </a:prstClr>
              </a:solidFill>
            </a:endParaRPr>
          </a:p>
        </p:txBody>
      </p:sp>
    </p:spTree>
    <p:extLst>
      <p:ext uri="{BB962C8B-B14F-4D97-AF65-F5344CB8AC3E}">
        <p14:creationId xmlns:p14="http://schemas.microsoft.com/office/powerpoint/2010/main" val="11815617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630238" indent="-630238"/>
            <a:r>
              <a:rPr lang="en-GB" sz="3200" dirty="0" err="1" smtClean="0">
                <a:solidFill>
                  <a:schemeClr val="tx2">
                    <a:lumMod val="60000"/>
                    <a:lumOff val="40000"/>
                  </a:schemeClr>
                </a:solidFill>
              </a:rPr>
              <a:t>dd</a:t>
            </a:r>
            <a:r>
              <a:rPr lang="en-GB" sz="3200" dirty="0" smtClean="0">
                <a:solidFill>
                  <a:schemeClr val="tx2">
                    <a:lumMod val="60000"/>
                    <a:lumOff val="40000"/>
                  </a:schemeClr>
                </a:solidFill>
              </a:rPr>
              <a:t>) The judgment of the Swiss Federal Administrative Court (6)</a:t>
            </a:r>
            <a:endParaRPr lang="en-GB" sz="3200" dirty="0">
              <a:solidFill>
                <a:schemeClr val="tx2">
                  <a:lumMod val="60000"/>
                  <a:lumOff val="40000"/>
                </a:schemeClr>
              </a:solidFill>
            </a:endParaRPr>
          </a:p>
        </p:txBody>
      </p:sp>
      <p:sp>
        <p:nvSpPr>
          <p:cNvPr id="3" name="Inhaltsplatzhalter 2"/>
          <p:cNvSpPr>
            <a:spLocks noGrp="1"/>
          </p:cNvSpPr>
          <p:nvPr>
            <p:ph idx="1"/>
          </p:nvPr>
        </p:nvSpPr>
        <p:spPr/>
        <p:txBody>
          <a:bodyPr>
            <a:normAutofit/>
          </a:bodyPr>
          <a:lstStyle/>
          <a:p>
            <a:pPr marL="541338" indent="-541338">
              <a:buNone/>
            </a:pPr>
            <a:r>
              <a:rPr lang="en-US" sz="2600" dirty="0" smtClean="0">
                <a:solidFill>
                  <a:schemeClr val="tx2">
                    <a:lumMod val="60000"/>
                    <a:lumOff val="40000"/>
                  </a:schemeClr>
                </a:solidFill>
              </a:rPr>
              <a:t>(iii)	Criterion </a:t>
            </a:r>
            <a:r>
              <a:rPr lang="en-US" sz="2600" dirty="0">
                <a:solidFill>
                  <a:schemeClr val="tx2">
                    <a:lumMod val="60000"/>
                    <a:lumOff val="40000"/>
                  </a:schemeClr>
                </a:solidFill>
              </a:rPr>
              <a:t>of </a:t>
            </a:r>
            <a:r>
              <a:rPr lang="en-US" sz="2600" dirty="0" smtClean="0">
                <a:solidFill>
                  <a:schemeClr val="tx2">
                    <a:lumMod val="60000"/>
                    <a:lumOff val="40000"/>
                  </a:schemeClr>
                </a:solidFill>
              </a:rPr>
              <a:t>the</a:t>
            </a:r>
            <a:r>
              <a:rPr lang="en-US" sz="2600" i="1" dirty="0" smtClean="0">
                <a:solidFill>
                  <a:schemeClr val="tx2">
                    <a:lumMod val="60000"/>
                    <a:lumOff val="40000"/>
                  </a:schemeClr>
                </a:solidFill>
              </a:rPr>
              <a:t> significant tax saving </a:t>
            </a:r>
            <a:r>
              <a:rPr lang="en-US" sz="2600" dirty="0" smtClean="0">
                <a:solidFill>
                  <a:schemeClr val="tx2">
                    <a:lumMod val="60000"/>
                    <a:lumOff val="40000"/>
                  </a:schemeClr>
                </a:solidFill>
              </a:rPr>
              <a:t>(effective element)</a:t>
            </a:r>
          </a:p>
          <a:p>
            <a:r>
              <a:rPr lang="en-US" sz="2600" dirty="0">
                <a:solidFill>
                  <a:schemeClr val="tx2">
                    <a:lumMod val="60000"/>
                    <a:lumOff val="40000"/>
                  </a:schemeClr>
                </a:solidFill>
              </a:rPr>
              <a:t>Considering the 4th quarter 2013, the autonomous </a:t>
            </a:r>
            <a:r>
              <a:rPr lang="en-US" sz="2600" dirty="0" smtClean="0">
                <a:solidFill>
                  <a:schemeClr val="tx2">
                    <a:lumMod val="60000"/>
                    <a:lumOff val="40000"/>
                  </a:schemeClr>
                </a:solidFill>
              </a:rPr>
              <a:t>agency has </a:t>
            </a:r>
            <a:r>
              <a:rPr lang="en-US" sz="2600" dirty="0">
                <a:solidFill>
                  <a:schemeClr val="tx2">
                    <a:lumMod val="60000"/>
                    <a:lumOff val="40000"/>
                  </a:schemeClr>
                </a:solidFill>
              </a:rPr>
              <a:t>recovered a VAT amount close to USD 700'000, while </a:t>
            </a:r>
            <a:r>
              <a:rPr lang="en-US" sz="2600" dirty="0" smtClean="0">
                <a:solidFill>
                  <a:schemeClr val="tx2">
                    <a:lumMod val="60000"/>
                    <a:lumOff val="40000"/>
                  </a:schemeClr>
                </a:solidFill>
              </a:rPr>
              <a:t>the VAT due on its </a:t>
            </a:r>
            <a:r>
              <a:rPr lang="en-US" sz="2600" dirty="0">
                <a:solidFill>
                  <a:schemeClr val="tx2">
                    <a:lumMod val="60000"/>
                    <a:lumOff val="40000"/>
                  </a:schemeClr>
                </a:solidFill>
              </a:rPr>
              <a:t>rental </a:t>
            </a:r>
            <a:r>
              <a:rPr lang="en-US" sz="2600" dirty="0" smtClean="0">
                <a:solidFill>
                  <a:schemeClr val="tx2">
                    <a:lumMod val="60000"/>
                    <a:lumOff val="40000"/>
                  </a:schemeClr>
                </a:solidFill>
              </a:rPr>
              <a:t>for the same period amounts </a:t>
            </a:r>
            <a:r>
              <a:rPr lang="en-US" sz="2600" dirty="0">
                <a:solidFill>
                  <a:schemeClr val="tx2">
                    <a:lumMod val="60000"/>
                    <a:lumOff val="40000"/>
                  </a:schemeClr>
                </a:solidFill>
              </a:rPr>
              <a:t>to </a:t>
            </a:r>
            <a:r>
              <a:rPr lang="en-US" sz="2600" dirty="0" smtClean="0">
                <a:solidFill>
                  <a:schemeClr val="tx2">
                    <a:lumMod val="60000"/>
                    <a:lumOff val="40000"/>
                  </a:schemeClr>
                </a:solidFill>
              </a:rPr>
              <a:t>about </a:t>
            </a:r>
            <a:r>
              <a:rPr lang="en-US" sz="2600" dirty="0">
                <a:solidFill>
                  <a:schemeClr val="tx2">
                    <a:lumMod val="60000"/>
                    <a:lumOff val="40000"/>
                  </a:schemeClr>
                </a:solidFill>
              </a:rPr>
              <a:t>USD </a:t>
            </a:r>
            <a:r>
              <a:rPr lang="en-US" sz="2600" dirty="0" smtClean="0">
                <a:solidFill>
                  <a:schemeClr val="tx2">
                    <a:lumMod val="60000"/>
                    <a:lumOff val="40000"/>
                  </a:schemeClr>
                </a:solidFill>
              </a:rPr>
              <a:t>12'000 (USD 143’000 for the entire year); the tax credit is therefore USD 688’000</a:t>
            </a:r>
          </a:p>
          <a:p>
            <a:endParaRPr lang="de-DE" sz="2600" dirty="0" smtClean="0">
              <a:solidFill>
                <a:schemeClr val="tx2">
                  <a:lumMod val="60000"/>
                  <a:lumOff val="40000"/>
                </a:schemeClr>
              </a:solidFill>
            </a:endParaRPr>
          </a:p>
        </p:txBody>
      </p:sp>
      <p:sp>
        <p:nvSpPr>
          <p:cNvPr id="4" name="Fußzeilenplatzhalter 3"/>
          <p:cNvSpPr>
            <a:spLocks noGrp="1"/>
          </p:cNvSpPr>
          <p:nvPr>
            <p:ph type="ftr" sz="quarter" idx="11"/>
          </p:nvPr>
        </p:nvSpPr>
        <p:spPr/>
        <p:txBody>
          <a:bodyPr/>
          <a:lstStyle/>
          <a:p>
            <a:pPr lvl="0"/>
            <a:r>
              <a:rPr lang="de-DE" sz="1400" dirty="0">
                <a:solidFill>
                  <a:prstClr val="black">
                    <a:tint val="75000"/>
                  </a:prstClr>
                </a:solidFill>
              </a:rPr>
              <a:t>VAT/GST-Case Law</a:t>
            </a:r>
          </a:p>
          <a:p>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23</a:t>
            </a:fld>
            <a:endParaRPr lang="de-DE">
              <a:solidFill>
                <a:prstClr val="black">
                  <a:tint val="75000"/>
                </a:prstClr>
              </a:solidFill>
            </a:endParaRPr>
          </a:p>
        </p:txBody>
      </p:sp>
    </p:spTree>
    <p:extLst>
      <p:ext uri="{BB962C8B-B14F-4D97-AF65-F5344CB8AC3E}">
        <p14:creationId xmlns:p14="http://schemas.microsoft.com/office/powerpoint/2010/main" val="38782063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630238" indent="-630238"/>
            <a:r>
              <a:rPr lang="en-GB" sz="3200" dirty="0" err="1" smtClean="0">
                <a:solidFill>
                  <a:schemeClr val="tx2">
                    <a:lumMod val="60000"/>
                    <a:lumOff val="40000"/>
                  </a:schemeClr>
                </a:solidFill>
              </a:rPr>
              <a:t>dd</a:t>
            </a:r>
            <a:r>
              <a:rPr lang="en-GB" sz="3200" dirty="0" smtClean="0">
                <a:solidFill>
                  <a:schemeClr val="tx2">
                    <a:lumMod val="60000"/>
                    <a:lumOff val="40000"/>
                  </a:schemeClr>
                </a:solidFill>
              </a:rPr>
              <a:t>) The judgment of the Swiss Federal Administrative Court (7)</a:t>
            </a:r>
            <a:endParaRPr lang="en-GB" sz="3200" dirty="0">
              <a:solidFill>
                <a:schemeClr val="tx2">
                  <a:lumMod val="60000"/>
                  <a:lumOff val="40000"/>
                </a:schemeClr>
              </a:solidFill>
            </a:endParaRPr>
          </a:p>
        </p:txBody>
      </p:sp>
      <p:sp>
        <p:nvSpPr>
          <p:cNvPr id="3" name="Inhaltsplatzhalter 2"/>
          <p:cNvSpPr>
            <a:spLocks noGrp="1"/>
          </p:cNvSpPr>
          <p:nvPr>
            <p:ph idx="1"/>
          </p:nvPr>
        </p:nvSpPr>
        <p:spPr/>
        <p:txBody>
          <a:bodyPr>
            <a:noAutofit/>
          </a:bodyPr>
          <a:lstStyle/>
          <a:p>
            <a:pPr marL="541338" indent="-541338">
              <a:buNone/>
            </a:pPr>
            <a:r>
              <a:rPr lang="en-US" sz="2500" dirty="0" smtClean="0">
                <a:solidFill>
                  <a:schemeClr val="tx2">
                    <a:lumMod val="60000"/>
                    <a:lumOff val="40000"/>
                  </a:schemeClr>
                </a:solidFill>
              </a:rPr>
              <a:t>Conclusion:</a:t>
            </a:r>
          </a:p>
          <a:p>
            <a:r>
              <a:rPr lang="en-US" sz="2500" dirty="0" smtClean="0">
                <a:solidFill>
                  <a:schemeClr val="tx2">
                    <a:lumMod val="60000"/>
                    <a:lumOff val="40000"/>
                  </a:schemeClr>
                </a:solidFill>
              </a:rPr>
              <a:t>The Court decides that the structure chosen by the city must be qualified as tax avoidance</a:t>
            </a:r>
          </a:p>
          <a:p>
            <a:r>
              <a:rPr lang="en-US" sz="2500" dirty="0" smtClean="0">
                <a:solidFill>
                  <a:schemeClr val="tx2">
                    <a:lumMod val="60000"/>
                    <a:lumOff val="40000"/>
                  </a:schemeClr>
                </a:solidFill>
              </a:rPr>
              <a:t>Consequently, the FTA rightly distanced itself from the structure set up by the city treating the situation as if the city had never set up the autonomous agency and that the buildings had always remained at the disposal of the schools without any renting</a:t>
            </a:r>
          </a:p>
          <a:p>
            <a:r>
              <a:rPr lang="en-US" sz="2500" dirty="0" smtClean="0">
                <a:solidFill>
                  <a:schemeClr val="tx2">
                    <a:lumMod val="60000"/>
                    <a:lumOff val="40000"/>
                  </a:schemeClr>
                </a:solidFill>
              </a:rPr>
              <a:t>Therefore, the FTA rightly denied that the autonomous agency was subject to VAT</a:t>
            </a:r>
          </a:p>
          <a:p>
            <a:r>
              <a:rPr lang="en-US" sz="2500" dirty="0" smtClean="0">
                <a:solidFill>
                  <a:schemeClr val="tx2">
                    <a:lumMod val="60000"/>
                    <a:lumOff val="40000"/>
                  </a:schemeClr>
                </a:solidFill>
              </a:rPr>
              <a:t>The city did not appeal against this judgment to the Federal Supreme Court</a:t>
            </a:r>
            <a:endParaRPr lang="de-DE" sz="2500" dirty="0" smtClean="0">
              <a:solidFill>
                <a:schemeClr val="tx2">
                  <a:lumMod val="60000"/>
                  <a:lumOff val="40000"/>
                </a:schemeClr>
              </a:solidFill>
            </a:endParaRPr>
          </a:p>
        </p:txBody>
      </p:sp>
      <p:sp>
        <p:nvSpPr>
          <p:cNvPr id="4" name="Fußzeilenplatzhalter 3"/>
          <p:cNvSpPr>
            <a:spLocks noGrp="1"/>
          </p:cNvSpPr>
          <p:nvPr>
            <p:ph type="ftr" sz="quarter" idx="11"/>
          </p:nvPr>
        </p:nvSpPr>
        <p:spPr/>
        <p:txBody>
          <a:bodyPr/>
          <a:lstStyle/>
          <a:p>
            <a:pPr lvl="0"/>
            <a:r>
              <a:rPr lang="de-DE" sz="1400" dirty="0">
                <a:solidFill>
                  <a:prstClr val="black">
                    <a:tint val="75000"/>
                  </a:prstClr>
                </a:solidFill>
              </a:rPr>
              <a:t>VAT/GST-Case Law</a:t>
            </a:r>
          </a:p>
          <a:p>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24</a:t>
            </a:fld>
            <a:endParaRPr lang="de-DE">
              <a:solidFill>
                <a:prstClr val="black">
                  <a:tint val="75000"/>
                </a:prstClr>
              </a:solidFill>
            </a:endParaRPr>
          </a:p>
        </p:txBody>
      </p:sp>
    </p:spTree>
    <p:extLst>
      <p:ext uri="{BB962C8B-B14F-4D97-AF65-F5344CB8AC3E}">
        <p14:creationId xmlns:p14="http://schemas.microsoft.com/office/powerpoint/2010/main" val="24894955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sz="3200" dirty="0" smtClean="0">
                <a:solidFill>
                  <a:schemeClr val="tx2">
                    <a:lumMod val="60000"/>
                    <a:lumOff val="40000"/>
                  </a:schemeClr>
                </a:solidFill>
              </a:rPr>
              <a:t>b. Discussion of the case from Switzerland (1)</a:t>
            </a:r>
            <a:endParaRPr lang="en-GB" sz="4000" dirty="0">
              <a:solidFill>
                <a:schemeClr val="tx2">
                  <a:lumMod val="60000"/>
                  <a:lumOff val="40000"/>
                </a:schemeClr>
              </a:solidFill>
            </a:endParaRPr>
          </a:p>
        </p:txBody>
      </p:sp>
      <p:sp>
        <p:nvSpPr>
          <p:cNvPr id="3" name="Inhaltsplatzhalter 2"/>
          <p:cNvSpPr>
            <a:spLocks noGrp="1"/>
          </p:cNvSpPr>
          <p:nvPr>
            <p:ph idx="1"/>
          </p:nvPr>
        </p:nvSpPr>
        <p:spPr/>
        <p:txBody>
          <a:bodyPr>
            <a:normAutofit/>
          </a:bodyPr>
          <a:lstStyle/>
          <a:p>
            <a:pPr marL="630238" indent="-630238">
              <a:buAutoNum type="arabicParenBoth"/>
            </a:pPr>
            <a:r>
              <a:rPr lang="en-GB" sz="2800" dirty="0" smtClean="0">
                <a:solidFill>
                  <a:schemeClr val="tx2">
                    <a:lumMod val="60000"/>
                    <a:lumOff val="40000"/>
                  </a:schemeClr>
                </a:solidFill>
              </a:rPr>
              <a:t>Are there general provisions in your respective country with regard to tax avoidance/tax abuse?</a:t>
            </a:r>
          </a:p>
          <a:p>
            <a:pPr marL="630238" indent="-630238">
              <a:buAutoNum type="arabicParenBoth"/>
            </a:pPr>
            <a:endParaRPr lang="en-GB" sz="2800" smtClean="0">
              <a:solidFill>
                <a:schemeClr val="tx2">
                  <a:lumMod val="60000"/>
                  <a:lumOff val="40000"/>
                </a:schemeClr>
              </a:solidFill>
            </a:endParaRPr>
          </a:p>
          <a:p>
            <a:pPr marL="630238" indent="-630238">
              <a:buAutoNum type="arabicParenBoth"/>
            </a:pPr>
            <a:r>
              <a:rPr lang="en-GB" sz="2800" smtClean="0">
                <a:solidFill>
                  <a:schemeClr val="tx2">
                    <a:lumMod val="60000"/>
                    <a:lumOff val="40000"/>
                  </a:schemeClr>
                </a:solidFill>
              </a:rPr>
              <a:t>If </a:t>
            </a:r>
            <a:r>
              <a:rPr lang="en-GB" sz="2800" dirty="0" smtClean="0">
                <a:solidFill>
                  <a:schemeClr val="tx2">
                    <a:lumMod val="60000"/>
                    <a:lumOff val="40000"/>
                  </a:schemeClr>
                </a:solidFill>
              </a:rPr>
              <a:t>the answer is positive, are these provisions applicable also with regard to </a:t>
            </a:r>
            <a:r>
              <a:rPr lang="en-GB" sz="2800" smtClean="0">
                <a:solidFill>
                  <a:schemeClr val="tx2">
                    <a:lumMod val="60000"/>
                    <a:lumOff val="40000"/>
                  </a:schemeClr>
                </a:solidFill>
              </a:rPr>
              <a:t>VAT/GST?</a:t>
            </a:r>
            <a:endParaRPr lang="en-GB" sz="2800" dirty="0" smtClean="0">
              <a:solidFill>
                <a:schemeClr val="tx2">
                  <a:lumMod val="60000"/>
                  <a:lumOff val="40000"/>
                </a:schemeClr>
              </a:solidFill>
            </a:endParaRPr>
          </a:p>
        </p:txBody>
      </p:sp>
      <p:sp>
        <p:nvSpPr>
          <p:cNvPr id="4" name="Fußzeilenplatzhalter 3"/>
          <p:cNvSpPr>
            <a:spLocks noGrp="1"/>
          </p:cNvSpPr>
          <p:nvPr>
            <p:ph type="ftr" sz="quarter" idx="11"/>
          </p:nvPr>
        </p:nvSpPr>
        <p:spPr/>
        <p:txBody>
          <a:bodyPr/>
          <a:lstStyle/>
          <a:p>
            <a:pPr lvl="0"/>
            <a:r>
              <a:rPr lang="de-DE" sz="1400" dirty="0">
                <a:solidFill>
                  <a:prstClr val="black">
                    <a:tint val="75000"/>
                  </a:prstClr>
                </a:solidFill>
              </a:rPr>
              <a:t>VAT/GST-Case Law</a:t>
            </a:r>
          </a:p>
          <a:p>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25</a:t>
            </a:fld>
            <a:endParaRPr lang="de-DE">
              <a:solidFill>
                <a:prstClr val="black">
                  <a:tint val="75000"/>
                </a:prstClr>
              </a:solidFill>
            </a:endParaRPr>
          </a:p>
        </p:txBody>
      </p:sp>
    </p:spTree>
    <p:extLst>
      <p:ext uri="{BB962C8B-B14F-4D97-AF65-F5344CB8AC3E}">
        <p14:creationId xmlns:p14="http://schemas.microsoft.com/office/powerpoint/2010/main" val="9598431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GB" sz="3100" dirty="0" smtClean="0">
                <a:solidFill>
                  <a:schemeClr val="tx2">
                    <a:lumMod val="60000"/>
                    <a:lumOff val="40000"/>
                  </a:schemeClr>
                </a:solidFill>
              </a:rPr>
              <a:t>a. Judgment of the Swiss Federal Administrative Court A-3014/2016 of 18 November 2016</a:t>
            </a:r>
            <a:endParaRPr lang="en-GB" sz="3100" dirty="0">
              <a:solidFill>
                <a:schemeClr val="tx2">
                  <a:lumMod val="60000"/>
                  <a:lumOff val="40000"/>
                </a:schemeClr>
              </a:solidFill>
            </a:endParaRPr>
          </a:p>
        </p:txBody>
      </p:sp>
      <p:sp>
        <p:nvSpPr>
          <p:cNvPr id="3" name="Inhaltsplatzhalter 2"/>
          <p:cNvSpPr>
            <a:spLocks noGrp="1"/>
          </p:cNvSpPr>
          <p:nvPr>
            <p:ph idx="1"/>
          </p:nvPr>
        </p:nvSpPr>
        <p:spPr/>
        <p:txBody>
          <a:bodyPr>
            <a:normAutofit/>
          </a:bodyPr>
          <a:lstStyle/>
          <a:p>
            <a:pPr marL="630238" indent="-630238">
              <a:buNone/>
            </a:pPr>
            <a:r>
              <a:rPr lang="en-GB" sz="2800" dirty="0" smtClean="0">
                <a:solidFill>
                  <a:schemeClr val="tx2">
                    <a:lumMod val="60000"/>
                    <a:lumOff val="40000"/>
                  </a:schemeClr>
                </a:solidFill>
              </a:rPr>
              <a:t>aa)	Tax avoidance in Switzerland in general</a:t>
            </a:r>
          </a:p>
          <a:p>
            <a:pPr marL="630238" indent="-630238">
              <a:buNone/>
            </a:pPr>
            <a:r>
              <a:rPr lang="en-GB" sz="2800" dirty="0" smtClean="0">
                <a:solidFill>
                  <a:schemeClr val="tx2">
                    <a:lumMod val="60000"/>
                    <a:lumOff val="40000"/>
                  </a:schemeClr>
                </a:solidFill>
              </a:rPr>
              <a:t>bb)	Some specific Swiss VAT rules to understand the case</a:t>
            </a:r>
          </a:p>
          <a:p>
            <a:pPr marL="630238" indent="-630238">
              <a:buNone/>
            </a:pPr>
            <a:r>
              <a:rPr lang="en-GB" sz="2800" dirty="0" smtClean="0">
                <a:solidFill>
                  <a:schemeClr val="tx2">
                    <a:lumMod val="60000"/>
                    <a:lumOff val="40000"/>
                  </a:schemeClr>
                </a:solidFill>
              </a:rPr>
              <a:t>cc)	The facts of the case</a:t>
            </a:r>
          </a:p>
          <a:p>
            <a:pPr marL="630238" indent="-630238">
              <a:buNone/>
            </a:pPr>
            <a:r>
              <a:rPr lang="en-GB" sz="2800" dirty="0" err="1" smtClean="0">
                <a:solidFill>
                  <a:schemeClr val="tx2">
                    <a:lumMod val="60000"/>
                    <a:lumOff val="40000"/>
                  </a:schemeClr>
                </a:solidFill>
              </a:rPr>
              <a:t>dd</a:t>
            </a:r>
            <a:r>
              <a:rPr lang="en-GB" sz="2800" dirty="0" smtClean="0">
                <a:solidFill>
                  <a:schemeClr val="tx2">
                    <a:lumMod val="60000"/>
                    <a:lumOff val="40000"/>
                  </a:schemeClr>
                </a:solidFill>
              </a:rPr>
              <a:t>)	The judgment of the Swiss Federal Administrative Court</a:t>
            </a:r>
            <a:endParaRPr lang="en-GB" sz="2800" dirty="0">
              <a:solidFill>
                <a:schemeClr val="tx2">
                  <a:lumMod val="60000"/>
                  <a:lumOff val="40000"/>
                </a:schemeClr>
              </a:solidFill>
            </a:endParaRPr>
          </a:p>
        </p:txBody>
      </p:sp>
      <p:sp>
        <p:nvSpPr>
          <p:cNvPr id="4" name="Fußzeilenplatzhalter 3"/>
          <p:cNvSpPr>
            <a:spLocks noGrp="1"/>
          </p:cNvSpPr>
          <p:nvPr>
            <p:ph type="ftr" sz="quarter" idx="11"/>
          </p:nvPr>
        </p:nvSpPr>
        <p:spPr>
          <a:xfrm>
            <a:off x="3124200" y="6309320"/>
            <a:ext cx="2895600" cy="412155"/>
          </a:xfrm>
        </p:spPr>
        <p:txBody>
          <a:bodyPr/>
          <a:lstStyle/>
          <a:p>
            <a:pPr lvl="0"/>
            <a:r>
              <a:rPr lang="de-DE" sz="1400" dirty="0">
                <a:solidFill>
                  <a:prstClr val="black">
                    <a:tint val="75000"/>
                  </a:prstClr>
                </a:solidFill>
              </a:rPr>
              <a:t>VAT/GST-Case Law</a:t>
            </a:r>
          </a:p>
          <a:p>
            <a:endParaRPr lang="de-DE" sz="1400"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3</a:t>
            </a:fld>
            <a:endParaRPr lang="de-DE">
              <a:solidFill>
                <a:prstClr val="black">
                  <a:tint val="75000"/>
                </a:prstClr>
              </a:solidFill>
            </a:endParaRPr>
          </a:p>
        </p:txBody>
      </p:sp>
    </p:spTree>
    <p:extLst>
      <p:ext uri="{BB962C8B-B14F-4D97-AF65-F5344CB8AC3E}">
        <p14:creationId xmlns:p14="http://schemas.microsoft.com/office/powerpoint/2010/main" val="1925461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630238" indent="-630238"/>
            <a:r>
              <a:rPr lang="en-GB" sz="3200" dirty="0" smtClean="0">
                <a:solidFill>
                  <a:schemeClr val="tx2">
                    <a:lumMod val="60000"/>
                    <a:lumOff val="40000"/>
                  </a:schemeClr>
                </a:solidFill>
              </a:rPr>
              <a:t>aa) Tax avoidance in Switzerland in general (1)</a:t>
            </a:r>
            <a:endParaRPr lang="en-GB" sz="3200" dirty="0">
              <a:solidFill>
                <a:schemeClr val="tx2">
                  <a:lumMod val="60000"/>
                  <a:lumOff val="40000"/>
                </a:schemeClr>
              </a:solidFill>
            </a:endParaRPr>
          </a:p>
        </p:txBody>
      </p:sp>
      <p:sp>
        <p:nvSpPr>
          <p:cNvPr id="3" name="Inhaltsplatzhalter 2"/>
          <p:cNvSpPr>
            <a:spLocks noGrp="1"/>
          </p:cNvSpPr>
          <p:nvPr>
            <p:ph idx="1"/>
          </p:nvPr>
        </p:nvSpPr>
        <p:spPr/>
        <p:txBody>
          <a:bodyPr>
            <a:normAutofit fontScale="92500"/>
          </a:bodyPr>
          <a:lstStyle/>
          <a:p>
            <a:r>
              <a:rPr lang="en-US" sz="2700" dirty="0">
                <a:solidFill>
                  <a:schemeClr val="tx2">
                    <a:lumMod val="60000"/>
                    <a:lumOff val="40000"/>
                  </a:schemeClr>
                </a:solidFill>
              </a:rPr>
              <a:t>Such a situation is given in very rare cases, when - despite an interpretation based on the meaning of the norm </a:t>
            </a:r>
            <a:r>
              <a:rPr lang="en-US" sz="2700" dirty="0" smtClean="0">
                <a:solidFill>
                  <a:schemeClr val="tx2">
                    <a:lumMod val="60000"/>
                    <a:lumOff val="40000"/>
                  </a:schemeClr>
                </a:solidFill>
              </a:rPr>
              <a:t>-taxation </a:t>
            </a:r>
            <a:r>
              <a:rPr lang="en-US" sz="2700" dirty="0">
                <a:solidFill>
                  <a:schemeClr val="tx2">
                    <a:lumMod val="60000"/>
                    <a:lumOff val="40000"/>
                  </a:schemeClr>
                </a:solidFill>
              </a:rPr>
              <a:t>is not possible or </a:t>
            </a:r>
            <a:r>
              <a:rPr lang="en-US" sz="2700" dirty="0" smtClean="0">
                <a:solidFill>
                  <a:schemeClr val="tx2">
                    <a:lumMod val="60000"/>
                    <a:lumOff val="40000"/>
                  </a:schemeClr>
                </a:solidFill>
              </a:rPr>
              <a:t>an </a:t>
            </a:r>
            <a:r>
              <a:rPr lang="en-US" sz="2700" dirty="0">
                <a:solidFill>
                  <a:schemeClr val="tx2">
                    <a:lumMod val="60000"/>
                    <a:lumOff val="40000"/>
                  </a:schemeClr>
                </a:solidFill>
              </a:rPr>
              <a:t>unintended tax exemption is </a:t>
            </a:r>
            <a:r>
              <a:rPr lang="en-US" sz="2700" dirty="0" smtClean="0">
                <a:solidFill>
                  <a:schemeClr val="tx2">
                    <a:lumMod val="60000"/>
                    <a:lumOff val="40000"/>
                  </a:schemeClr>
                </a:solidFill>
              </a:rPr>
              <a:t>obtained, </a:t>
            </a:r>
            <a:r>
              <a:rPr lang="en-US" sz="2700" dirty="0">
                <a:solidFill>
                  <a:schemeClr val="tx2">
                    <a:lumMod val="60000"/>
                    <a:lumOff val="40000"/>
                  </a:schemeClr>
                </a:solidFill>
              </a:rPr>
              <a:t>i.e. </a:t>
            </a:r>
            <a:r>
              <a:rPr lang="en-US" sz="2700" dirty="0" smtClean="0">
                <a:solidFill>
                  <a:schemeClr val="tx2">
                    <a:lumMod val="60000"/>
                    <a:lumOff val="40000"/>
                  </a:schemeClr>
                </a:solidFill>
              </a:rPr>
              <a:t>the </a:t>
            </a:r>
            <a:r>
              <a:rPr lang="en-US" sz="2700" dirty="0">
                <a:solidFill>
                  <a:schemeClr val="tx2">
                    <a:lumMod val="60000"/>
                    <a:lumOff val="40000"/>
                  </a:schemeClr>
                </a:solidFill>
              </a:rPr>
              <a:t>law can be applied, but the result appears </a:t>
            </a:r>
            <a:r>
              <a:rPr lang="en-US" sz="2700" dirty="0" smtClean="0">
                <a:solidFill>
                  <a:schemeClr val="tx2">
                    <a:lumMod val="60000"/>
                    <a:lumOff val="40000"/>
                  </a:schemeClr>
                </a:solidFill>
              </a:rPr>
              <a:t>in relation to </a:t>
            </a:r>
            <a:r>
              <a:rPr lang="en-US" sz="2700" dirty="0">
                <a:solidFill>
                  <a:schemeClr val="tx2">
                    <a:lumMod val="60000"/>
                    <a:lumOff val="40000"/>
                  </a:schemeClr>
                </a:solidFill>
              </a:rPr>
              <a:t>the concrete </a:t>
            </a:r>
            <a:r>
              <a:rPr lang="en-US" sz="2700" dirty="0" smtClean="0">
                <a:solidFill>
                  <a:schemeClr val="tx2">
                    <a:lumMod val="60000"/>
                    <a:lumOff val="40000"/>
                  </a:schemeClr>
                </a:solidFill>
              </a:rPr>
              <a:t>case </a:t>
            </a:r>
            <a:r>
              <a:rPr lang="en-US" sz="2700" dirty="0">
                <a:solidFill>
                  <a:schemeClr val="tx2">
                    <a:lumMod val="60000"/>
                    <a:lumOff val="40000"/>
                  </a:schemeClr>
                </a:solidFill>
              </a:rPr>
              <a:t>as highly offensive or would amount to </a:t>
            </a:r>
            <a:r>
              <a:rPr lang="en-US" sz="2700" dirty="0" smtClean="0">
                <a:solidFill>
                  <a:schemeClr val="tx2">
                    <a:lumMod val="60000"/>
                    <a:lumOff val="40000"/>
                  </a:schemeClr>
                </a:solidFill>
              </a:rPr>
              <a:t>an </a:t>
            </a:r>
            <a:r>
              <a:rPr lang="en-US" sz="2700" dirty="0">
                <a:solidFill>
                  <a:schemeClr val="tx2">
                    <a:lumMod val="60000"/>
                    <a:lumOff val="40000"/>
                  </a:schemeClr>
                </a:solidFill>
              </a:rPr>
              <a:t>arbitrary </a:t>
            </a:r>
            <a:r>
              <a:rPr lang="en-US" sz="2700" dirty="0" smtClean="0">
                <a:solidFill>
                  <a:schemeClr val="tx2">
                    <a:lumMod val="60000"/>
                    <a:lumOff val="40000"/>
                  </a:schemeClr>
                </a:solidFill>
              </a:rPr>
              <a:t>situation</a:t>
            </a:r>
          </a:p>
          <a:p>
            <a:r>
              <a:rPr lang="en-US" sz="2700" dirty="0">
                <a:solidFill>
                  <a:schemeClr val="tx2">
                    <a:lumMod val="60000"/>
                    <a:lumOff val="40000"/>
                  </a:schemeClr>
                </a:solidFill>
              </a:rPr>
              <a:t>Tax </a:t>
            </a:r>
            <a:r>
              <a:rPr lang="en-US" sz="2700" dirty="0" smtClean="0">
                <a:solidFill>
                  <a:schemeClr val="tx2">
                    <a:lumMod val="60000"/>
                    <a:lumOff val="40000"/>
                  </a:schemeClr>
                </a:solidFill>
              </a:rPr>
              <a:t>avoidance then </a:t>
            </a:r>
            <a:r>
              <a:rPr lang="en-US" sz="2700" dirty="0">
                <a:solidFill>
                  <a:schemeClr val="tx2">
                    <a:lumMod val="60000"/>
                    <a:lumOff val="40000"/>
                  </a:schemeClr>
                </a:solidFill>
              </a:rPr>
              <a:t>consists in adapting the facts of a given situation to bring them within the scope of an existing tax norm; on the basis of an economic assessment, the tax authority departs from the legal form chosen by the </a:t>
            </a:r>
            <a:r>
              <a:rPr lang="en-US" sz="2700" dirty="0" smtClean="0">
                <a:solidFill>
                  <a:schemeClr val="tx2">
                    <a:lumMod val="60000"/>
                    <a:lumOff val="40000"/>
                  </a:schemeClr>
                </a:solidFill>
              </a:rPr>
              <a:t>taxpayer </a:t>
            </a:r>
            <a:r>
              <a:rPr lang="en-US" sz="2700" dirty="0">
                <a:solidFill>
                  <a:schemeClr val="tx2">
                    <a:lumMod val="60000"/>
                    <a:lumOff val="40000"/>
                  </a:schemeClr>
                </a:solidFill>
              </a:rPr>
              <a:t>and applies a fiction of reality</a:t>
            </a:r>
          </a:p>
          <a:p>
            <a:endParaRPr lang="en-US" sz="2600" dirty="0">
              <a:solidFill>
                <a:schemeClr val="tx2">
                  <a:lumMod val="60000"/>
                  <a:lumOff val="40000"/>
                </a:schemeClr>
              </a:solidFill>
            </a:endParaRPr>
          </a:p>
        </p:txBody>
      </p:sp>
      <p:sp>
        <p:nvSpPr>
          <p:cNvPr id="4" name="Fußzeilenplatzhalter 3"/>
          <p:cNvSpPr>
            <a:spLocks noGrp="1"/>
          </p:cNvSpPr>
          <p:nvPr>
            <p:ph type="ftr" sz="quarter" idx="11"/>
          </p:nvPr>
        </p:nvSpPr>
        <p:spPr/>
        <p:txBody>
          <a:bodyPr/>
          <a:lstStyle/>
          <a:p>
            <a:pPr lvl="0"/>
            <a:r>
              <a:rPr lang="de-DE" dirty="0">
                <a:solidFill>
                  <a:prstClr val="black">
                    <a:tint val="75000"/>
                  </a:prstClr>
                </a:solidFill>
              </a:rPr>
              <a:t>VAT/GST-Case Law</a:t>
            </a: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4</a:t>
            </a:fld>
            <a:endParaRPr lang="de-DE">
              <a:solidFill>
                <a:prstClr val="black">
                  <a:tint val="75000"/>
                </a:prstClr>
              </a:solidFill>
            </a:endParaRPr>
          </a:p>
        </p:txBody>
      </p:sp>
    </p:spTree>
    <p:extLst>
      <p:ext uri="{BB962C8B-B14F-4D97-AF65-F5344CB8AC3E}">
        <p14:creationId xmlns:p14="http://schemas.microsoft.com/office/powerpoint/2010/main" val="32440696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630238" indent="-630238"/>
            <a:r>
              <a:rPr lang="en-GB" sz="3200" dirty="0" smtClean="0">
                <a:solidFill>
                  <a:schemeClr val="tx2">
                    <a:lumMod val="60000"/>
                    <a:lumOff val="40000"/>
                  </a:schemeClr>
                </a:solidFill>
              </a:rPr>
              <a:t>aa) Tax avoidance in Switzerland in general (2)</a:t>
            </a:r>
            <a:endParaRPr lang="en-GB" sz="3200" dirty="0">
              <a:solidFill>
                <a:schemeClr val="tx2">
                  <a:lumMod val="60000"/>
                  <a:lumOff val="40000"/>
                </a:schemeClr>
              </a:solidFill>
            </a:endParaRPr>
          </a:p>
        </p:txBody>
      </p:sp>
      <p:sp>
        <p:nvSpPr>
          <p:cNvPr id="3" name="Inhaltsplatzhalter 2"/>
          <p:cNvSpPr>
            <a:spLocks noGrp="1"/>
          </p:cNvSpPr>
          <p:nvPr>
            <p:ph idx="1"/>
          </p:nvPr>
        </p:nvSpPr>
        <p:spPr/>
        <p:txBody>
          <a:bodyPr>
            <a:noAutofit/>
          </a:bodyPr>
          <a:lstStyle/>
          <a:p>
            <a:r>
              <a:rPr lang="en-US" sz="2500" dirty="0">
                <a:solidFill>
                  <a:schemeClr val="tx2">
                    <a:lumMod val="60000"/>
                    <a:lumOff val="40000"/>
                  </a:schemeClr>
                </a:solidFill>
              </a:rPr>
              <a:t>The rules on tax avoidance are a construct of the </a:t>
            </a:r>
            <a:r>
              <a:rPr lang="en-US" sz="2500" dirty="0" smtClean="0">
                <a:solidFill>
                  <a:schemeClr val="tx2">
                    <a:lumMod val="60000"/>
                    <a:lumOff val="40000"/>
                  </a:schemeClr>
                </a:solidFill>
              </a:rPr>
              <a:t>case law and there is no specific legal basis for this concept under Swiss tax law</a:t>
            </a:r>
          </a:p>
          <a:p>
            <a:r>
              <a:rPr lang="en-US" sz="2500" dirty="0">
                <a:solidFill>
                  <a:schemeClr val="tx2">
                    <a:lumMod val="60000"/>
                    <a:lumOff val="40000"/>
                  </a:schemeClr>
                </a:solidFill>
              </a:rPr>
              <a:t>However, some authors </a:t>
            </a:r>
            <a:r>
              <a:rPr lang="en-US" sz="2500" dirty="0" smtClean="0">
                <a:solidFill>
                  <a:schemeClr val="tx2">
                    <a:lumMod val="60000"/>
                    <a:lumOff val="40000"/>
                  </a:schemeClr>
                </a:solidFill>
              </a:rPr>
              <a:t>see </a:t>
            </a:r>
            <a:r>
              <a:rPr lang="en-US" sz="2500" dirty="0">
                <a:solidFill>
                  <a:schemeClr val="tx2">
                    <a:lumMod val="60000"/>
                    <a:lumOff val="40000"/>
                  </a:schemeClr>
                </a:solidFill>
              </a:rPr>
              <a:t>a general legal basis in Art. 2 para. 2 of the Swiss Civil Code, which states that </a:t>
            </a:r>
            <a:r>
              <a:rPr lang="de-DE" sz="2500" dirty="0">
                <a:solidFill>
                  <a:schemeClr val="tx2">
                    <a:lumMod val="60000"/>
                    <a:lumOff val="40000"/>
                  </a:schemeClr>
                </a:solidFill>
              </a:rPr>
              <a:t>„</a:t>
            </a:r>
            <a:r>
              <a:rPr lang="en-US" sz="2500" dirty="0">
                <a:solidFill>
                  <a:schemeClr val="tx2">
                    <a:lumMod val="60000"/>
                    <a:lumOff val="40000"/>
                  </a:schemeClr>
                </a:solidFill>
              </a:rPr>
              <a:t>The manifest abuse of a right is not protected by law”</a:t>
            </a:r>
          </a:p>
          <a:p>
            <a:r>
              <a:rPr lang="en-US" sz="2500" dirty="0">
                <a:solidFill>
                  <a:schemeClr val="tx2">
                    <a:lumMod val="60000"/>
                    <a:lumOff val="40000"/>
                  </a:schemeClr>
                </a:solidFill>
              </a:rPr>
              <a:t>The principle of legality being particularly important in tax matters, the application of the rules on tax </a:t>
            </a:r>
            <a:r>
              <a:rPr lang="en-US" sz="2500" dirty="0" smtClean="0">
                <a:solidFill>
                  <a:schemeClr val="tx2">
                    <a:lumMod val="60000"/>
                    <a:lumOff val="40000"/>
                  </a:schemeClr>
                </a:solidFill>
              </a:rPr>
              <a:t>avoidance is criticized by several authors</a:t>
            </a:r>
            <a:endParaRPr lang="en-US" sz="2500" dirty="0">
              <a:solidFill>
                <a:schemeClr val="tx2">
                  <a:lumMod val="60000"/>
                  <a:lumOff val="40000"/>
                </a:schemeClr>
              </a:solidFill>
            </a:endParaRPr>
          </a:p>
        </p:txBody>
      </p:sp>
      <p:sp>
        <p:nvSpPr>
          <p:cNvPr id="4" name="Fußzeilenplatzhalter 3"/>
          <p:cNvSpPr>
            <a:spLocks noGrp="1"/>
          </p:cNvSpPr>
          <p:nvPr>
            <p:ph type="ftr" sz="quarter" idx="11"/>
          </p:nvPr>
        </p:nvSpPr>
        <p:spPr/>
        <p:txBody>
          <a:bodyPr/>
          <a:lstStyle/>
          <a:p>
            <a:pPr lvl="0"/>
            <a:endParaRPr lang="de-DE" dirty="0">
              <a:solidFill>
                <a:prstClr val="black">
                  <a:tint val="75000"/>
                </a:prstClr>
              </a:solidFill>
            </a:endParaRPr>
          </a:p>
          <a:p>
            <a:pPr lvl="0"/>
            <a:r>
              <a:rPr lang="de-DE" sz="1400" dirty="0">
                <a:solidFill>
                  <a:prstClr val="black">
                    <a:tint val="75000"/>
                  </a:prstClr>
                </a:solidFill>
              </a:rPr>
              <a:t>VAT/GST-Case Law</a:t>
            </a: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5</a:t>
            </a:fld>
            <a:endParaRPr lang="de-DE">
              <a:solidFill>
                <a:prstClr val="black">
                  <a:tint val="75000"/>
                </a:prstClr>
              </a:solidFill>
            </a:endParaRPr>
          </a:p>
        </p:txBody>
      </p:sp>
    </p:spTree>
    <p:extLst>
      <p:ext uri="{BB962C8B-B14F-4D97-AF65-F5344CB8AC3E}">
        <p14:creationId xmlns:p14="http://schemas.microsoft.com/office/powerpoint/2010/main" val="13113300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630238" indent="-630238"/>
            <a:r>
              <a:rPr lang="en-GB" sz="3200" dirty="0" smtClean="0">
                <a:solidFill>
                  <a:schemeClr val="tx2">
                    <a:lumMod val="60000"/>
                    <a:lumOff val="40000"/>
                  </a:schemeClr>
                </a:solidFill>
              </a:rPr>
              <a:t>aa) Tax avoidance in Switzerland in general (3)</a:t>
            </a:r>
            <a:endParaRPr lang="en-GB" sz="3200" dirty="0">
              <a:solidFill>
                <a:schemeClr val="tx2">
                  <a:lumMod val="60000"/>
                  <a:lumOff val="40000"/>
                </a:schemeClr>
              </a:solidFill>
            </a:endParaRPr>
          </a:p>
        </p:txBody>
      </p:sp>
      <p:sp>
        <p:nvSpPr>
          <p:cNvPr id="3" name="Inhaltsplatzhalter 2"/>
          <p:cNvSpPr>
            <a:spLocks noGrp="1"/>
          </p:cNvSpPr>
          <p:nvPr>
            <p:ph idx="1"/>
          </p:nvPr>
        </p:nvSpPr>
        <p:spPr/>
        <p:txBody>
          <a:bodyPr>
            <a:noAutofit/>
          </a:bodyPr>
          <a:lstStyle/>
          <a:p>
            <a:r>
              <a:rPr lang="en-US" sz="2500" dirty="0">
                <a:solidFill>
                  <a:schemeClr val="tx2">
                    <a:lumMod val="60000"/>
                    <a:lumOff val="40000"/>
                  </a:schemeClr>
                </a:solidFill>
              </a:rPr>
              <a:t>For the majority of the </a:t>
            </a:r>
            <a:r>
              <a:rPr lang="en-US" sz="2500" dirty="0" smtClean="0">
                <a:solidFill>
                  <a:schemeClr val="tx2">
                    <a:lumMod val="60000"/>
                    <a:lumOff val="40000"/>
                  </a:schemeClr>
                </a:solidFill>
              </a:rPr>
              <a:t>authors, </a:t>
            </a:r>
            <a:r>
              <a:rPr lang="en-US" sz="2500" dirty="0">
                <a:solidFill>
                  <a:schemeClr val="tx2">
                    <a:lumMod val="60000"/>
                    <a:lumOff val="40000"/>
                  </a:schemeClr>
                </a:solidFill>
              </a:rPr>
              <a:t>the rules on tax </a:t>
            </a:r>
            <a:r>
              <a:rPr lang="en-US" sz="2500" dirty="0" smtClean="0">
                <a:solidFill>
                  <a:schemeClr val="tx2">
                    <a:lumMod val="60000"/>
                    <a:lumOff val="40000"/>
                  </a:schemeClr>
                </a:solidFill>
              </a:rPr>
              <a:t>avoidance must </a:t>
            </a:r>
            <a:r>
              <a:rPr lang="en-US" sz="2500" dirty="0">
                <a:solidFill>
                  <a:schemeClr val="tx2">
                    <a:lumMod val="60000"/>
                    <a:lumOff val="40000"/>
                  </a:schemeClr>
                </a:solidFill>
              </a:rPr>
              <a:t>be </a:t>
            </a:r>
            <a:r>
              <a:rPr lang="en-US" sz="2500" dirty="0" smtClean="0">
                <a:solidFill>
                  <a:schemeClr val="tx2">
                    <a:lumMod val="60000"/>
                    <a:lumOff val="40000"/>
                  </a:schemeClr>
                </a:solidFill>
              </a:rPr>
              <a:t>applied only to particularly </a:t>
            </a:r>
            <a:r>
              <a:rPr lang="en-US" sz="2500" dirty="0">
                <a:solidFill>
                  <a:schemeClr val="tx2">
                    <a:lumMod val="60000"/>
                    <a:lumOff val="40000"/>
                  </a:schemeClr>
                </a:solidFill>
              </a:rPr>
              <a:t>shocking cases, when </a:t>
            </a:r>
            <a:r>
              <a:rPr lang="en-US" sz="2500" dirty="0" smtClean="0">
                <a:solidFill>
                  <a:schemeClr val="tx2">
                    <a:lumMod val="60000"/>
                    <a:lumOff val="40000"/>
                  </a:schemeClr>
                </a:solidFill>
              </a:rPr>
              <a:t>no taxation would be abusive or even arbitrary</a:t>
            </a:r>
          </a:p>
          <a:p>
            <a:r>
              <a:rPr lang="en-US" sz="2500" dirty="0">
                <a:solidFill>
                  <a:schemeClr val="tx2">
                    <a:lumMod val="60000"/>
                    <a:lumOff val="40000"/>
                  </a:schemeClr>
                </a:solidFill>
              </a:rPr>
              <a:t>This is a case-by-case examination and the result of the application of tax avoidance cannot be of general application, unlike for example the (economic) interpretation of a fiscal norm that would apply to all similar cases</a:t>
            </a:r>
          </a:p>
        </p:txBody>
      </p:sp>
      <p:sp>
        <p:nvSpPr>
          <p:cNvPr id="4" name="Fußzeilenplatzhalter 3"/>
          <p:cNvSpPr>
            <a:spLocks noGrp="1"/>
          </p:cNvSpPr>
          <p:nvPr>
            <p:ph type="ftr" sz="quarter" idx="11"/>
          </p:nvPr>
        </p:nvSpPr>
        <p:spPr/>
        <p:txBody>
          <a:bodyPr/>
          <a:lstStyle/>
          <a:p>
            <a:pPr lvl="0"/>
            <a:r>
              <a:rPr lang="de-DE" sz="1400" dirty="0">
                <a:solidFill>
                  <a:prstClr val="black">
                    <a:tint val="75000"/>
                  </a:prstClr>
                </a:solidFill>
              </a:rPr>
              <a:t>VAT/GST-Case Law</a:t>
            </a:r>
          </a:p>
          <a:p>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6</a:t>
            </a:fld>
            <a:endParaRPr lang="de-DE">
              <a:solidFill>
                <a:prstClr val="black">
                  <a:tint val="75000"/>
                </a:prstClr>
              </a:solidFill>
            </a:endParaRPr>
          </a:p>
        </p:txBody>
      </p:sp>
    </p:spTree>
    <p:extLst>
      <p:ext uri="{BB962C8B-B14F-4D97-AF65-F5344CB8AC3E}">
        <p14:creationId xmlns:p14="http://schemas.microsoft.com/office/powerpoint/2010/main" val="25526305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630238" indent="-630238"/>
            <a:r>
              <a:rPr lang="en-GB" sz="3200" dirty="0" smtClean="0">
                <a:solidFill>
                  <a:schemeClr val="tx2">
                    <a:lumMod val="60000"/>
                    <a:lumOff val="40000"/>
                  </a:schemeClr>
                </a:solidFill>
              </a:rPr>
              <a:t>aa) Tax avoidance in Switzerland in general (4)</a:t>
            </a:r>
            <a:endParaRPr lang="en-GB" sz="3200" dirty="0">
              <a:solidFill>
                <a:schemeClr val="tx2">
                  <a:lumMod val="60000"/>
                  <a:lumOff val="40000"/>
                </a:schemeClr>
              </a:solidFill>
            </a:endParaRPr>
          </a:p>
        </p:txBody>
      </p:sp>
      <p:sp>
        <p:nvSpPr>
          <p:cNvPr id="3" name="Inhaltsplatzhalter 2"/>
          <p:cNvSpPr>
            <a:spLocks noGrp="1"/>
          </p:cNvSpPr>
          <p:nvPr>
            <p:ph idx="1"/>
          </p:nvPr>
        </p:nvSpPr>
        <p:spPr/>
        <p:txBody>
          <a:bodyPr>
            <a:noAutofit/>
          </a:bodyPr>
          <a:lstStyle/>
          <a:p>
            <a:r>
              <a:rPr lang="en-GB" sz="2500" dirty="0" smtClean="0">
                <a:solidFill>
                  <a:schemeClr val="tx2">
                    <a:lumMod val="60000"/>
                    <a:lumOff val="40000"/>
                  </a:schemeClr>
                </a:solidFill>
              </a:rPr>
              <a:t>In Switzerland, it is generally accepted that taxpayers are basically free to organise their economic relations in such a way as to bear as little taxation as possible</a:t>
            </a:r>
          </a:p>
          <a:p>
            <a:r>
              <a:rPr lang="en-GB" sz="2500" dirty="0" smtClean="0">
                <a:solidFill>
                  <a:schemeClr val="tx2">
                    <a:lumMod val="60000"/>
                    <a:lumOff val="40000"/>
                  </a:schemeClr>
                </a:solidFill>
              </a:rPr>
              <a:t>However, this freedom of organisation is limited by tax avoidance rules</a:t>
            </a:r>
          </a:p>
          <a:p>
            <a:r>
              <a:rPr lang="en-GB" sz="2500" dirty="0" smtClean="0">
                <a:solidFill>
                  <a:schemeClr val="tx2">
                    <a:lumMod val="60000"/>
                    <a:lumOff val="40000"/>
                  </a:schemeClr>
                </a:solidFill>
              </a:rPr>
              <a:t>Case law on tax avoidance has been developed in the field of direct taxes and withholding tax, but it is generally accepted that this case law is also applicable in the VAT field even though this tax is mainly governed by an economic logic</a:t>
            </a:r>
            <a:endParaRPr lang="en-GB" sz="2500" dirty="0">
              <a:solidFill>
                <a:schemeClr val="tx2">
                  <a:lumMod val="60000"/>
                  <a:lumOff val="40000"/>
                </a:schemeClr>
              </a:solidFill>
            </a:endParaRPr>
          </a:p>
        </p:txBody>
      </p:sp>
      <p:sp>
        <p:nvSpPr>
          <p:cNvPr id="4" name="Fußzeilenplatzhalter 3"/>
          <p:cNvSpPr>
            <a:spLocks noGrp="1"/>
          </p:cNvSpPr>
          <p:nvPr>
            <p:ph type="ftr" sz="quarter" idx="11"/>
          </p:nvPr>
        </p:nvSpPr>
        <p:spPr/>
        <p:txBody>
          <a:bodyPr/>
          <a:lstStyle/>
          <a:p>
            <a:pPr lvl="0"/>
            <a:r>
              <a:rPr lang="de-DE" sz="1400" dirty="0">
                <a:solidFill>
                  <a:prstClr val="black">
                    <a:tint val="75000"/>
                  </a:prstClr>
                </a:solidFill>
              </a:rPr>
              <a:t>VAT/GST-Case Law</a:t>
            </a:r>
          </a:p>
          <a:p>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7</a:t>
            </a:fld>
            <a:endParaRPr lang="de-DE">
              <a:solidFill>
                <a:prstClr val="black">
                  <a:tint val="75000"/>
                </a:prstClr>
              </a:solidFill>
            </a:endParaRPr>
          </a:p>
        </p:txBody>
      </p:sp>
    </p:spTree>
    <p:extLst>
      <p:ext uri="{BB962C8B-B14F-4D97-AF65-F5344CB8AC3E}">
        <p14:creationId xmlns:p14="http://schemas.microsoft.com/office/powerpoint/2010/main" val="20333991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630238" indent="-630238"/>
            <a:r>
              <a:rPr lang="en-GB" sz="3200" dirty="0" smtClean="0">
                <a:solidFill>
                  <a:schemeClr val="tx2">
                    <a:lumMod val="60000"/>
                    <a:lumOff val="40000"/>
                  </a:schemeClr>
                </a:solidFill>
              </a:rPr>
              <a:t>aa) Tax avoidance in Switzerland in general (5)</a:t>
            </a:r>
            <a:endParaRPr lang="en-GB" sz="3200" dirty="0">
              <a:solidFill>
                <a:schemeClr val="tx2">
                  <a:lumMod val="60000"/>
                  <a:lumOff val="40000"/>
                </a:schemeClr>
              </a:solidFill>
            </a:endParaRPr>
          </a:p>
        </p:txBody>
      </p:sp>
      <p:sp>
        <p:nvSpPr>
          <p:cNvPr id="3" name="Inhaltsplatzhalter 2"/>
          <p:cNvSpPr>
            <a:spLocks noGrp="1"/>
          </p:cNvSpPr>
          <p:nvPr>
            <p:ph idx="1"/>
          </p:nvPr>
        </p:nvSpPr>
        <p:spPr/>
        <p:txBody>
          <a:bodyPr>
            <a:normAutofit lnSpcReduction="10000"/>
          </a:bodyPr>
          <a:lstStyle/>
          <a:p>
            <a:r>
              <a:rPr lang="en-US" sz="2600" dirty="0">
                <a:solidFill>
                  <a:schemeClr val="tx2">
                    <a:lumMod val="60000"/>
                    <a:lumOff val="40000"/>
                  </a:schemeClr>
                </a:solidFill>
              </a:rPr>
              <a:t>According to the </a:t>
            </a:r>
            <a:r>
              <a:rPr lang="en-US" sz="2600" dirty="0" smtClean="0">
                <a:solidFill>
                  <a:schemeClr val="tx2">
                    <a:lumMod val="60000"/>
                    <a:lumOff val="40000"/>
                  </a:schemeClr>
                </a:solidFill>
              </a:rPr>
              <a:t>case law, </a:t>
            </a:r>
            <a:r>
              <a:rPr lang="en-US" sz="2600" dirty="0">
                <a:solidFill>
                  <a:schemeClr val="tx2">
                    <a:lumMod val="60000"/>
                    <a:lumOff val="40000"/>
                  </a:schemeClr>
                </a:solidFill>
              </a:rPr>
              <a:t>three conditions must be </a:t>
            </a:r>
            <a:r>
              <a:rPr lang="en-US" sz="2600" u="sng" dirty="0">
                <a:solidFill>
                  <a:schemeClr val="tx2">
                    <a:lumMod val="60000"/>
                    <a:lumOff val="40000"/>
                  </a:schemeClr>
                </a:solidFill>
              </a:rPr>
              <a:t>cumulatively</a:t>
            </a:r>
            <a:r>
              <a:rPr lang="en-US" sz="2600" dirty="0">
                <a:solidFill>
                  <a:schemeClr val="tx2">
                    <a:lumMod val="60000"/>
                    <a:lumOff val="40000"/>
                  </a:schemeClr>
                </a:solidFill>
              </a:rPr>
              <a:t> met to consider tax </a:t>
            </a:r>
            <a:r>
              <a:rPr lang="en-US" sz="2600" dirty="0" smtClean="0">
                <a:solidFill>
                  <a:schemeClr val="tx2">
                    <a:lumMod val="60000"/>
                    <a:lumOff val="40000"/>
                  </a:schemeClr>
                </a:solidFill>
              </a:rPr>
              <a:t>avoidance to exist</a:t>
            </a:r>
          </a:p>
          <a:p>
            <a:pPr lvl="1"/>
            <a:r>
              <a:rPr lang="en-US" sz="2600" b="1" dirty="0">
                <a:solidFill>
                  <a:schemeClr val="tx2">
                    <a:lumMod val="60000"/>
                    <a:lumOff val="40000"/>
                  </a:schemeClr>
                </a:solidFill>
              </a:rPr>
              <a:t>Objective element</a:t>
            </a:r>
            <a:r>
              <a:rPr lang="en-US" sz="2600" dirty="0">
                <a:solidFill>
                  <a:schemeClr val="tx2">
                    <a:lumMod val="60000"/>
                    <a:lumOff val="40000"/>
                  </a:schemeClr>
                </a:solidFill>
              </a:rPr>
              <a:t>: Legal structure chosen by the taxpayer appears to be unusual, inappropriate or strange and at any rate unsuitable for the economic aim pursued</a:t>
            </a:r>
          </a:p>
          <a:p>
            <a:pPr lvl="1"/>
            <a:r>
              <a:rPr lang="en-US" sz="2600" b="1" dirty="0">
                <a:solidFill>
                  <a:schemeClr val="tx2">
                    <a:lumMod val="60000"/>
                    <a:lumOff val="40000"/>
                  </a:schemeClr>
                </a:solidFill>
              </a:rPr>
              <a:t>Subjective element</a:t>
            </a:r>
            <a:r>
              <a:rPr lang="en-US" sz="2600" dirty="0">
                <a:solidFill>
                  <a:schemeClr val="tx2">
                    <a:lumMod val="60000"/>
                    <a:lumOff val="40000"/>
                  </a:schemeClr>
                </a:solidFill>
              </a:rPr>
              <a:t>: The choice </a:t>
            </a:r>
            <a:r>
              <a:rPr lang="en-US" sz="2600" dirty="0" smtClean="0">
                <a:solidFill>
                  <a:schemeClr val="tx2">
                    <a:lumMod val="60000"/>
                    <a:lumOff val="40000"/>
                  </a:schemeClr>
                </a:solidFill>
              </a:rPr>
              <a:t>was made abusively  and had </a:t>
            </a:r>
            <a:r>
              <a:rPr lang="en-US" sz="2600" dirty="0">
                <a:solidFill>
                  <a:schemeClr val="tx2">
                    <a:lumMod val="60000"/>
                    <a:lumOff val="40000"/>
                  </a:schemeClr>
                </a:solidFill>
              </a:rPr>
              <a:t>the sole aim of saving </a:t>
            </a:r>
            <a:r>
              <a:rPr lang="en-US" sz="2600" dirty="0" smtClean="0">
                <a:solidFill>
                  <a:schemeClr val="tx2">
                    <a:lumMod val="60000"/>
                    <a:lumOff val="40000"/>
                  </a:schemeClr>
                </a:solidFill>
              </a:rPr>
              <a:t>taxes</a:t>
            </a:r>
          </a:p>
          <a:p>
            <a:pPr lvl="1"/>
            <a:r>
              <a:rPr lang="en-US" sz="2600" b="1" dirty="0">
                <a:solidFill>
                  <a:schemeClr val="tx2">
                    <a:lumMod val="60000"/>
                    <a:lumOff val="40000"/>
                  </a:schemeClr>
                </a:solidFill>
              </a:rPr>
              <a:t>Effective element</a:t>
            </a:r>
            <a:r>
              <a:rPr lang="en-US" sz="2600" dirty="0">
                <a:solidFill>
                  <a:schemeClr val="tx2">
                    <a:lumMod val="60000"/>
                    <a:lumOff val="40000"/>
                  </a:schemeClr>
                </a:solidFill>
              </a:rPr>
              <a:t>: The process would actually lead to a significant tax saving if it were accepted by the tax </a:t>
            </a:r>
            <a:r>
              <a:rPr lang="en-US" sz="2600" dirty="0" smtClean="0">
                <a:solidFill>
                  <a:schemeClr val="tx2">
                    <a:lumMod val="60000"/>
                    <a:lumOff val="40000"/>
                  </a:schemeClr>
                </a:solidFill>
              </a:rPr>
              <a:t>authority</a:t>
            </a:r>
            <a:endParaRPr lang="en-US" sz="2600" dirty="0">
              <a:solidFill>
                <a:schemeClr val="tx2">
                  <a:lumMod val="60000"/>
                  <a:lumOff val="40000"/>
                </a:schemeClr>
              </a:solidFill>
            </a:endParaRPr>
          </a:p>
        </p:txBody>
      </p:sp>
      <p:sp>
        <p:nvSpPr>
          <p:cNvPr id="4" name="Fußzeilenplatzhalter 3"/>
          <p:cNvSpPr>
            <a:spLocks noGrp="1"/>
          </p:cNvSpPr>
          <p:nvPr>
            <p:ph type="ftr" sz="quarter" idx="11"/>
          </p:nvPr>
        </p:nvSpPr>
        <p:spPr/>
        <p:txBody>
          <a:bodyPr/>
          <a:lstStyle/>
          <a:p>
            <a:pPr lvl="0"/>
            <a:r>
              <a:rPr lang="de-DE" sz="1400" dirty="0">
                <a:solidFill>
                  <a:prstClr val="black">
                    <a:tint val="75000"/>
                  </a:prstClr>
                </a:solidFill>
              </a:rPr>
              <a:t>VAT/GST-Case Law</a:t>
            </a:r>
          </a:p>
          <a:p>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8</a:t>
            </a:fld>
            <a:endParaRPr lang="de-DE">
              <a:solidFill>
                <a:prstClr val="black">
                  <a:tint val="75000"/>
                </a:prstClr>
              </a:solidFill>
            </a:endParaRPr>
          </a:p>
        </p:txBody>
      </p:sp>
    </p:spTree>
    <p:extLst>
      <p:ext uri="{BB962C8B-B14F-4D97-AF65-F5344CB8AC3E}">
        <p14:creationId xmlns:p14="http://schemas.microsoft.com/office/powerpoint/2010/main" val="4702603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630238" indent="-630238"/>
            <a:r>
              <a:rPr lang="en-GB" sz="3200" dirty="0" smtClean="0">
                <a:solidFill>
                  <a:schemeClr val="tx2">
                    <a:lumMod val="60000"/>
                    <a:lumOff val="40000"/>
                  </a:schemeClr>
                </a:solidFill>
              </a:rPr>
              <a:t>aa) Tax avoidance in Switzerland in general (6)</a:t>
            </a:r>
            <a:endParaRPr lang="en-GB" sz="3200" dirty="0">
              <a:solidFill>
                <a:schemeClr val="tx2">
                  <a:lumMod val="60000"/>
                  <a:lumOff val="40000"/>
                </a:schemeClr>
              </a:solidFill>
            </a:endParaRPr>
          </a:p>
        </p:txBody>
      </p:sp>
      <p:sp>
        <p:nvSpPr>
          <p:cNvPr id="3" name="Inhaltsplatzhalter 2"/>
          <p:cNvSpPr>
            <a:spLocks noGrp="1"/>
          </p:cNvSpPr>
          <p:nvPr>
            <p:ph idx="1"/>
          </p:nvPr>
        </p:nvSpPr>
        <p:spPr/>
        <p:txBody>
          <a:bodyPr>
            <a:normAutofit/>
          </a:bodyPr>
          <a:lstStyle/>
          <a:p>
            <a:r>
              <a:rPr lang="en-US" sz="2600" dirty="0">
                <a:solidFill>
                  <a:schemeClr val="tx2">
                    <a:lumMod val="60000"/>
                    <a:lumOff val="40000"/>
                  </a:schemeClr>
                </a:solidFill>
              </a:rPr>
              <a:t>Where tax </a:t>
            </a:r>
            <a:r>
              <a:rPr lang="en-US" sz="2600" dirty="0" smtClean="0">
                <a:solidFill>
                  <a:schemeClr val="tx2">
                    <a:lumMod val="60000"/>
                    <a:lumOff val="40000"/>
                  </a:schemeClr>
                </a:solidFill>
              </a:rPr>
              <a:t>avoidance is </a:t>
            </a:r>
            <a:r>
              <a:rPr lang="en-US" sz="2600" dirty="0">
                <a:solidFill>
                  <a:schemeClr val="tx2">
                    <a:lumMod val="60000"/>
                    <a:lumOff val="40000"/>
                  </a:schemeClr>
                </a:solidFill>
              </a:rPr>
              <a:t>identified, taxation must be adjusted to match that which would be applicable if the situation to achieve the same economic objective had been properly put in </a:t>
            </a:r>
            <a:r>
              <a:rPr lang="en-US" sz="2600" dirty="0" smtClean="0">
                <a:solidFill>
                  <a:schemeClr val="tx2">
                    <a:lumMod val="60000"/>
                    <a:lumOff val="40000"/>
                  </a:schemeClr>
                </a:solidFill>
              </a:rPr>
              <a:t>place</a:t>
            </a:r>
          </a:p>
          <a:p>
            <a:r>
              <a:rPr lang="en-US" sz="2600" dirty="0">
                <a:solidFill>
                  <a:schemeClr val="tx2">
                    <a:lumMod val="60000"/>
                    <a:lumOff val="40000"/>
                  </a:schemeClr>
                </a:solidFill>
              </a:rPr>
              <a:t>This may therefore lead to denying the forms chosen from the point of view of private law in order to adopt a purely economic point of </a:t>
            </a:r>
            <a:r>
              <a:rPr lang="en-US" sz="2600" dirty="0" smtClean="0">
                <a:solidFill>
                  <a:schemeClr val="tx2">
                    <a:lumMod val="60000"/>
                    <a:lumOff val="40000"/>
                  </a:schemeClr>
                </a:solidFill>
              </a:rPr>
              <a:t>view</a:t>
            </a:r>
          </a:p>
          <a:p>
            <a:r>
              <a:rPr lang="en-US" sz="2600" dirty="0" smtClean="0">
                <a:solidFill>
                  <a:schemeClr val="tx2">
                    <a:lumMod val="60000"/>
                    <a:lumOff val="40000"/>
                  </a:schemeClr>
                </a:solidFill>
              </a:rPr>
              <a:t>The burden of proof of a tax avoidance lies on the tax authority</a:t>
            </a:r>
          </a:p>
        </p:txBody>
      </p:sp>
      <p:sp>
        <p:nvSpPr>
          <p:cNvPr id="4" name="Fußzeilenplatzhalter 3"/>
          <p:cNvSpPr>
            <a:spLocks noGrp="1"/>
          </p:cNvSpPr>
          <p:nvPr>
            <p:ph type="ftr" sz="quarter" idx="11"/>
          </p:nvPr>
        </p:nvSpPr>
        <p:spPr/>
        <p:txBody>
          <a:bodyPr/>
          <a:lstStyle/>
          <a:p>
            <a:pPr lvl="0"/>
            <a:r>
              <a:rPr lang="de-DE" sz="1400" dirty="0">
                <a:solidFill>
                  <a:prstClr val="black">
                    <a:tint val="75000"/>
                  </a:prstClr>
                </a:solidFill>
              </a:rPr>
              <a:t>VAT/GST-Case Law</a:t>
            </a:r>
          </a:p>
          <a:p>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9</a:t>
            </a:fld>
            <a:endParaRPr lang="de-DE">
              <a:solidFill>
                <a:prstClr val="black">
                  <a:tint val="75000"/>
                </a:prstClr>
              </a:solidFill>
            </a:endParaRPr>
          </a:p>
        </p:txBody>
      </p:sp>
    </p:spTree>
    <p:extLst>
      <p:ext uri="{BB962C8B-B14F-4D97-AF65-F5344CB8AC3E}">
        <p14:creationId xmlns:p14="http://schemas.microsoft.com/office/powerpoint/2010/main" val="238507418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2365</Words>
  <Application>Microsoft Office PowerPoint</Application>
  <PresentationFormat>On-screen Show (4:3)</PresentationFormat>
  <Paragraphs>153</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1_Larissa</vt:lpstr>
      <vt:lpstr>IATJ 9th Assembly in Ottawa Tax Fraud in VAT/GST</vt:lpstr>
      <vt:lpstr>1. Topic: Limits of legal  tax avoidance – tax abuse</vt:lpstr>
      <vt:lpstr>a. Judgment of the Swiss Federal Administrative Court A-3014/2016 of 18 November 2016</vt:lpstr>
      <vt:lpstr>aa) Tax avoidance in Switzerland in general (1)</vt:lpstr>
      <vt:lpstr>aa) Tax avoidance in Switzerland in general (2)</vt:lpstr>
      <vt:lpstr>aa) Tax avoidance in Switzerland in general (3)</vt:lpstr>
      <vt:lpstr>aa) Tax avoidance in Switzerland in general (4)</vt:lpstr>
      <vt:lpstr>aa) Tax avoidance in Switzerland in general (5)</vt:lpstr>
      <vt:lpstr>aa) Tax avoidance in Switzerland in general (6)</vt:lpstr>
      <vt:lpstr>aa) Tax avoidance in Switzerland in general (7)</vt:lpstr>
      <vt:lpstr>aa) Tax avoidance in Switzerland in general (8)</vt:lpstr>
      <vt:lpstr>bb) Some specific Swiss VAT rules to understand the case (1)</vt:lpstr>
      <vt:lpstr>bb) Some specific Swiss VAT rules to understand the case (2)</vt:lpstr>
      <vt:lpstr>bb) Some specific Swiss VAT rules to understand the case (3)</vt:lpstr>
      <vt:lpstr>cc) The facts of the case (1)</vt:lpstr>
      <vt:lpstr>cc) The facts of the case (2)</vt:lpstr>
      <vt:lpstr>cc) The facts of the case (3)</vt:lpstr>
      <vt:lpstr>dd) The judgment of the Swiss Federal Administrative Court (1)</vt:lpstr>
      <vt:lpstr>dd) The judgment of the Swiss Federal Administrative Court (2)</vt:lpstr>
      <vt:lpstr>dd) The judgment of the Swiss Federal Administrative Court (3)</vt:lpstr>
      <vt:lpstr>dd) The judgment of the Swiss Federal Administrative Court (4)</vt:lpstr>
      <vt:lpstr>dd) The judgment of the Swiss Federal Administrative Court (5)</vt:lpstr>
      <vt:lpstr>dd) The judgment of the Swiss Federal Administrative Court (6)</vt:lpstr>
      <vt:lpstr>dd) The judgment of the Swiss Federal Administrative Court (7)</vt:lpstr>
      <vt:lpstr>b. Discussion of the case from Switzerland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IATJ 9th Assembly in Ottawa Tax Fraud in VAT/GST</dc:title>
  <dc:creator>Admin</dc:creator>
  <cp:lastModifiedBy>Gauthier, Phyllis</cp:lastModifiedBy>
  <cp:revision>59</cp:revision>
  <cp:lastPrinted>2018-07-31T14:38:55Z</cp:lastPrinted>
  <dcterms:created xsi:type="dcterms:W3CDTF">2018-06-29T07:53:02Z</dcterms:created>
  <dcterms:modified xsi:type="dcterms:W3CDTF">2021-02-22T17:00:03Z</dcterms:modified>
</cp:coreProperties>
</file>